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52"/>
  </p:notesMasterIdLst>
  <p:sldIdLst>
    <p:sldId id="415" r:id="rId6"/>
    <p:sldId id="432" r:id="rId7"/>
    <p:sldId id="598" r:id="rId8"/>
    <p:sldId id="653" r:id="rId9"/>
    <p:sldId id="657" r:id="rId10"/>
    <p:sldId id="655" r:id="rId11"/>
    <p:sldId id="418" r:id="rId12"/>
    <p:sldId id="364" r:id="rId13"/>
    <p:sldId id="650" r:id="rId14"/>
    <p:sldId id="648" r:id="rId15"/>
    <p:sldId id="649" r:id="rId16"/>
    <p:sldId id="619" r:id="rId17"/>
    <p:sldId id="618" r:id="rId18"/>
    <p:sldId id="523" r:id="rId19"/>
    <p:sldId id="651" r:id="rId20"/>
    <p:sldId id="644" r:id="rId21"/>
    <p:sldId id="472" r:id="rId22"/>
    <p:sldId id="659" r:id="rId23"/>
    <p:sldId id="654" r:id="rId24"/>
    <p:sldId id="656" r:id="rId25"/>
    <p:sldId id="417" r:id="rId26"/>
    <p:sldId id="550" r:id="rId27"/>
    <p:sldId id="646" r:id="rId28"/>
    <p:sldId id="647" r:id="rId29"/>
    <p:sldId id="413" r:id="rId30"/>
    <p:sldId id="365" r:id="rId31"/>
    <p:sldId id="445" r:id="rId32"/>
    <p:sldId id="496" r:id="rId33"/>
    <p:sldId id="367" r:id="rId34"/>
    <p:sldId id="448" r:id="rId35"/>
    <p:sldId id="645" r:id="rId36"/>
    <p:sldId id="660" r:id="rId37"/>
    <p:sldId id="370" r:id="rId38"/>
    <p:sldId id="525" r:id="rId39"/>
    <p:sldId id="371" r:id="rId40"/>
    <p:sldId id="372" r:id="rId41"/>
    <p:sldId id="652" r:id="rId42"/>
    <p:sldId id="373" r:id="rId43"/>
    <p:sldId id="526" r:id="rId44"/>
    <p:sldId id="414" r:id="rId45"/>
    <p:sldId id="412" r:id="rId46"/>
    <p:sldId id="641" r:id="rId47"/>
    <p:sldId id="594" r:id="rId48"/>
    <p:sldId id="643" r:id="rId49"/>
    <p:sldId id="488" r:id="rId50"/>
    <p:sldId id="642"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rthy, Charlotte" initials="WC" lastIdx="84" clrIdx="0">
    <p:extLst>
      <p:ext uri="{19B8F6BF-5375-455C-9EA6-DF929625EA0E}">
        <p15:presenceInfo xmlns:p15="http://schemas.microsoft.com/office/powerpoint/2012/main" userId="S-1-5-21-2047894233-766325340-581009308-6655" providerId="AD"/>
      </p:ext>
    </p:extLst>
  </p:cmAuthor>
  <p:cmAuthor id="2" name="Helm, Dave" initials="HD" lastIdx="9" clrIdx="1">
    <p:extLst>
      <p:ext uri="{19B8F6BF-5375-455C-9EA6-DF929625EA0E}">
        <p15:presenceInfo xmlns:p15="http://schemas.microsoft.com/office/powerpoint/2012/main" userId="S-1-5-21-2047894233-766325340-581009308-895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9" autoAdjust="0"/>
    <p:restoredTop sz="94343" autoAdjust="0"/>
  </p:normalViewPr>
  <p:slideViewPr>
    <p:cSldViewPr snapToGrid="0" snapToObjects="1">
      <p:cViewPr varScale="1">
        <p:scale>
          <a:sx n="54" d="100"/>
          <a:sy n="54" d="100"/>
        </p:scale>
        <p:origin x="102" y="4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4E5E60-EE27-45D9-BEC8-821A18030667}" type="datetimeFigureOut">
              <a:rPr lang="en-GB" smtClean="0"/>
              <a:t>14/09/2021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32A3DC-28DA-4493-9820-20C61ED01F20}" type="slidenum">
              <a:rPr lang="en-GB" smtClean="0"/>
              <a:t>‹#›</a:t>
            </a:fld>
            <a:endParaRPr lang="en-GB" dirty="0"/>
          </a:p>
        </p:txBody>
      </p:sp>
    </p:spTree>
    <p:extLst>
      <p:ext uri="{BB962C8B-B14F-4D97-AF65-F5344CB8AC3E}">
        <p14:creationId xmlns:p14="http://schemas.microsoft.com/office/powerpoint/2010/main" val="3491184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8644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0331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87CAC-1A4F-4EE9-9CD3-3DDB706FC0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7794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3942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29</a:t>
            </a:fld>
            <a:endParaRPr lang="en-GB" dirty="0"/>
          </a:p>
        </p:txBody>
      </p:sp>
    </p:spTree>
    <p:extLst>
      <p:ext uri="{BB962C8B-B14F-4D97-AF65-F5344CB8AC3E}">
        <p14:creationId xmlns:p14="http://schemas.microsoft.com/office/powerpoint/2010/main" val="1656107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30</a:t>
            </a:fld>
            <a:endParaRPr lang="en-GB" dirty="0"/>
          </a:p>
        </p:txBody>
      </p:sp>
    </p:spTree>
    <p:extLst>
      <p:ext uri="{BB962C8B-B14F-4D97-AF65-F5344CB8AC3E}">
        <p14:creationId xmlns:p14="http://schemas.microsoft.com/office/powerpoint/2010/main" val="1605832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41</a:t>
            </a:fld>
            <a:endParaRPr lang="en-GB" dirty="0"/>
          </a:p>
        </p:txBody>
      </p:sp>
    </p:spTree>
    <p:extLst>
      <p:ext uri="{BB962C8B-B14F-4D97-AF65-F5344CB8AC3E}">
        <p14:creationId xmlns:p14="http://schemas.microsoft.com/office/powerpoint/2010/main" val="15227100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287338" y="317885"/>
            <a:ext cx="11530414" cy="5735674"/>
          </a:xfrm>
          <a:prstGeom prst="rect">
            <a:avLst/>
          </a:prstGeom>
        </p:spPr>
      </p:pic>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327722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9/14/2021</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1440893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9/14/2021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2068207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9/14/2021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1187713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9/14/2021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1060994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9/14/2021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1576630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9/14/2021</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6256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9/14/2021</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1323010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9/14/2021</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799389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9/14/2021</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677025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9/14/2021</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140341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7337" y="365125"/>
            <a:ext cx="115200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87337" y="1825625"/>
            <a:ext cx="115200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177532" y="6283139"/>
            <a:ext cx="2711646" cy="378226"/>
          </a:xfrm>
          <a:prstGeom prst="rect">
            <a:avLst/>
          </a:prstGeom>
        </p:spPr>
      </p:pic>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87338" y="6370847"/>
            <a:ext cx="1702827" cy="236729"/>
          </a:xfrm>
          <a:prstGeom prst="rect">
            <a:avLst/>
          </a:prstGeom>
        </p:spPr>
      </p:pic>
      <p:sp>
        <p:nvSpPr>
          <p:cNvPr id="9" name="Rectangle 8"/>
          <p:cNvSpPr/>
          <p:nvPr userDrawn="1"/>
        </p:nvSpPr>
        <p:spPr>
          <a:xfrm>
            <a:off x="287337" y="6031688"/>
            <a:ext cx="11520000" cy="144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371294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ons.gov.uk/economy/grossdomesticproductgdp/datasets/regionalgrossvalueaddedbalancedbyindustrylocalauthoritiesbyitl1region" TargetMode="External"/><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hyperlink" Target="https://www.ons.gov.uk/economy/grossdomesticproductgdp/datasets/regionalgrossvalueaddedbalancedbyindustrylocalauthoritiesbyitl1region"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hyperlink" Target="https://www.nomisweb.co.uk/"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ons.gov.uk/economy/economicoutputandproductivity/output/bulletins/economicactivityandsocialchangeintheukrealtimeindicators/9september2021" TargetMode="Externa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hyperlink" Target="https://www.nomisweb.co.uk/sources/wfj"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hyperlink" Target="http://www.google.com/covid19/mobility/" TargetMode="External"/><Relationship Id="rId4" Type="http://schemas.openxmlformats.org/officeDocument/2006/relationships/hyperlink" Target="https://www.dataorchard.org.uk/additional-data/google-mobility-data"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slide" Target="slide3.xml"/><Relationship Id="rId7" Type="http://schemas.openxmlformats.org/officeDocument/2006/relationships/slide" Target="slide44.xml"/><Relationship Id="rId2" Type="http://schemas.openxmlformats.org/officeDocument/2006/relationships/hyperlink" Target="https://understanding.herefordshire.gov.uk/economy-place/topics-relating-to-the-economy/economic-impact-of-coronavirus-covid-19/" TargetMode="External"/><Relationship Id="rId1" Type="http://schemas.openxmlformats.org/officeDocument/2006/relationships/slideLayout" Target="../slideLayouts/slideLayout3.xml"/><Relationship Id="rId6" Type="http://schemas.openxmlformats.org/officeDocument/2006/relationships/slide" Target="slide40.xml"/><Relationship Id="rId5" Type="http://schemas.openxmlformats.org/officeDocument/2006/relationships/slide" Target="slide25.xml"/><Relationship Id="rId4" Type="http://schemas.openxmlformats.org/officeDocument/2006/relationships/slide" Target="slide8.xml"/><Relationship Id="rId9" Type="http://schemas.openxmlformats.org/officeDocument/2006/relationships/hyperlink" Target="mailto:researchteam@herefordshire.gov.uk"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hyperlink" Target="https://lginform.local.gov.uk/reports/view/lga-research/lga-research-summary-report-mortgage-and-landlord-possession-statistics-quarterly?mod-area=E06000019" TargetMode="External"/><Relationship Id="rId2" Type="http://schemas.openxmlformats.org/officeDocument/2006/relationships/image" Target="../media/image17.jpg"/><Relationship Id="rId1" Type="http://schemas.openxmlformats.org/officeDocument/2006/relationships/slideLayout" Target="../slideLayouts/slideLayout9.xml"/><Relationship Id="rId4" Type="http://schemas.openxmlformats.org/officeDocument/2006/relationships/hyperlink" Target="https://www.ukfinance.org.uk/data-and-research/data/mortgages/arrears-and-possession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gov.uk/apply-council-tax-reduction" TargetMode="External"/><Relationship Id="rId2" Type="http://schemas.openxmlformats.org/officeDocument/2006/relationships/hyperlink" Target="https://www.herefordshire.gov.uk/council-tax-1/council-tax-reduction"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jrf.org.uk/universal-credit-cut-impact-constituency?utm_medium=email&amp;utm_campaign=JRF%20weekly%20round-up%20wc%2023%20August%202021&amp;utm_content=JRF%20weekly%20round-up%20wc%2023%20August%202021+CID_bb925cc53f1bc622826bdbf4415c7d24&amp;utm_source=Email%20marketing%20software&amp;utm_term=Read%20the%20analysis" TargetMode="Externa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hyperlink" Target="https://www.jrf.org.uk/report/staying-afloat-crisis-families-low-incomes-pandemic"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nomisweb.co.uk/sources/cc"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nomisweb.co.uk/sources/cc"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nomisweb.co.uk/sources/cc"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nomisweb.co.uk/sources/cc"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nomisweb.co.uk/sources/cc"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2" Type="http://schemas.openxmlformats.org/officeDocument/2006/relationships/hyperlink" Target="https://www.centreforcities.org/blog/labour-market-statistics-after-freedom-day/?mc_cid=e45edffce4&amp;mc_eid=d4716d6dfc"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economicshelp.org/blog/14529/unemployment/claimant-count-unemployment/" TargetMode="External"/><Relationship Id="rId2" Type="http://schemas.openxmlformats.org/officeDocument/2006/relationships/image" Target="../media/image25.png"/><Relationship Id="rId1" Type="http://schemas.openxmlformats.org/officeDocument/2006/relationships/slideLayout" Target="../slideLayouts/slideLayout9.xml"/><Relationship Id="rId4" Type="http://schemas.openxmlformats.org/officeDocument/2006/relationships/hyperlink" Target="https://www.nomisweb.co.uk/query/construct/summary.asp?reset=yes&amp;mode=construct&amp;dataset=127&amp;version=0&amp;anal=1&amp;initsel="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gov.uk/government/statistics/coronavirus-job-retention-scheme-statistics-january-2021" TargetMode="External"/><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hyperlink" Target="https://www.nomisweb.co.uk/query/construct/summary.asp?reset=yes&amp;mode=construct&amp;dataset=127&amp;version=0&amp;anal=1&amp;initsel="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gov.uk/government/statistics/coronavirus-job-retention-scheme-statistics-january-2021" TargetMode="External"/><Relationship Id="rId2" Type="http://schemas.openxmlformats.org/officeDocument/2006/relationships/image" Target="../media/image27.png"/><Relationship Id="rId1" Type="http://schemas.openxmlformats.org/officeDocument/2006/relationships/slideLayout" Target="../slideLayouts/slideLayout5.xml"/><Relationship Id="rId4" Type="http://schemas.openxmlformats.org/officeDocument/2006/relationships/hyperlink" Target="https://www.nomisweb.co.uk/query/construct/summary.asp?reset=yes&amp;mode=construct&amp;dataset=127&amp;version=0&amp;anal=1&amp;initsel="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gov.uk/government/statistics/coronavirus-job-retention-scheme-statistics-9-september-2021/coronavirus-job-retention-scheme-statistics-9-september-2021" TargetMode="External"/><Relationship Id="rId1" Type="http://schemas.openxmlformats.org/officeDocument/2006/relationships/slideLayout" Target="../slideLayouts/slideLayout9.xml"/><Relationship Id="rId4" Type="http://schemas.openxmlformats.org/officeDocument/2006/relationships/hyperlink" Target="https://www.gov.uk/government/statistics/coronavirus-job-retention-scheme-statistics-january-2021"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gov.uk/government/statistics/coronavirus-job-retention-scheme-statistics-9-september-2021/coronavirus-job-retention-scheme-statistics-9-september-2021" TargetMode="External"/><Relationship Id="rId1" Type="http://schemas.openxmlformats.org/officeDocument/2006/relationships/slideLayout" Target="../slideLayouts/slideLayout10.xml"/><Relationship Id="rId4" Type="http://schemas.openxmlformats.org/officeDocument/2006/relationships/hyperlink" Target="https://www.gov.uk/government/statistics/coronavirus-job-retention-scheme-statistics-january-2021"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hyperlink" Target="https://www.gov.uk/government/collections/hmrc-coronavirus-covid-19-statistics#self-employment-income-support-scheme" TargetMode="External"/><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https://www.gov.uk/government/collections/hmrc-coronavirus-covid-19-statistics#self-employment-income-support-scheme" TargetMode="External"/><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hyperlink" Target="https://www.ons.gov.uk/economy/economicoutputandproductivity/output/articles/ukeconomylatest/2021-01-25" TargetMode="External"/><Relationship Id="rId3" Type="http://schemas.openxmlformats.org/officeDocument/2006/relationships/hyperlink" Target="https://www.schroders.com/fr/uk/adviser/insights/economic-and-strategy-viewpoint1/economic-and-strategy-viewpoint---september-2021/" TargetMode="External"/><Relationship Id="rId7" Type="http://schemas.openxmlformats.org/officeDocument/2006/relationships/hyperlink" Target="https://news.sky.com/story/labour-shortages-blamed-for-surplus-70-000-pigs-on-farms-12391631?mc_cid=4c50580c43&amp;mc_eid=3f126a93f1" TargetMode="External"/><Relationship Id="rId2" Type="http://schemas.openxmlformats.org/officeDocument/2006/relationships/hyperlink" Target="https://www.ons.gov.uk/economy/economicoutputandproductivity/output/articles/ukeconomylatest/2021-01-25#gdp" TargetMode="External"/><Relationship Id="rId1" Type="http://schemas.openxmlformats.org/officeDocument/2006/relationships/slideLayout" Target="../slideLayouts/slideLayout3.xml"/><Relationship Id="rId6" Type="http://schemas.openxmlformats.org/officeDocument/2006/relationships/hyperlink" Target="https://www.theguardian.com/business/2021/aug/24/mcdonalds-runs-out-of-milkshakes-due-to-supply-chain-issues" TargetMode="External"/><Relationship Id="rId5" Type="http://schemas.openxmlformats.org/officeDocument/2006/relationships/hyperlink" Target="https://www.theguardian.com/business/2021/aug/31/business-confidence-in-uk-at-four-year-high-but-staff-shortages-a-concern-covid-lloyds" TargetMode="External"/><Relationship Id="rId4" Type="http://schemas.openxmlformats.org/officeDocument/2006/relationships/hyperlink" Target="https://commonslibrary.parliament.uk/research-briefings/cbp-9040/"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www.gov.uk/government/publications/coronavirus-grant-funding-local-authority-payments-to-small-and-medium-businesses"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hyperlink" Target="https://www.gov.uk/government/statistics/eat-out-to-help-out-statistics-geographic-breakdown/eat-out-to-help-out-statistics-geographic-breakdown-commentary#background-to-the-scheme" TargetMode="Externa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s://www.gov.uk/guidance/apply-for-a-coronavirus-bounce-back-loan" TargetMode="External"/><Relationship Id="rId2" Type="http://schemas.openxmlformats.org/officeDocument/2006/relationships/hyperlink" Target="https://www.gov.uk/guidance/apply-for-the-coronavirus-business-interruption-loan-scheme" TargetMode="External"/><Relationship Id="rId1" Type="http://schemas.openxmlformats.org/officeDocument/2006/relationships/slideLayout" Target="../slideLayouts/slideLayout3.xml"/><Relationship Id="rId4" Type="http://schemas.openxmlformats.org/officeDocument/2006/relationships/hyperlink" Target="https://www.british-business-bank.co.uk/analysis-of-final-coronavirus-loan-scheme-data-shows-79-3bn-of-loans-to-1-67m-businesses-evenly-distributed-across-whole-of-the-uk/"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www.ons.gov.uk/economy/economicoutputandproductivity/output/bulletins/economicactivityandsocialchangeintheukrealtimeindicators/9september2021" TargetMode="External"/><Relationship Id="rId13" Type="http://schemas.openxmlformats.org/officeDocument/2006/relationships/hyperlink" Target="Nationally%20insured?%20Analysing%20the%20Government&#8217;s%20tax-raising%20plan%20to%20fund%20health%20and%20social%20care" TargetMode="External"/><Relationship Id="rId3" Type="http://schemas.openxmlformats.org/officeDocument/2006/relationships/hyperlink" Target="https://www.youtube.com/watch?v=vth00Fufmwc" TargetMode="External"/><Relationship Id="rId7" Type="http://schemas.openxmlformats.org/officeDocument/2006/relationships/hyperlink" Target="https://www.ncl.ac.uk/mediav8/nicre/files/NICRE%20Research%20Report%20No%203%20June%202021%20Digital%20adoption%20in%20rural%20SMEs.pdf" TargetMode="External"/><Relationship Id="rId12" Type="http://schemas.openxmlformats.org/officeDocument/2006/relationships/hyperlink" Target="https://www.resolutionfoundation.org/events/the-chancellors-autumn-crunch/?mc_cid=6a722caaa3&amp;mc_eid=3f126a93f1" TargetMode="External"/><Relationship Id="rId2" Type="http://schemas.openxmlformats.org/officeDocument/2006/relationships/hyperlink" Target="https://pages.caci.co.uk/wealth-of-nation-2021.html?utm_source=mass&amp;utm_medium=partner&amp;utm_campaign=WOTN_2021_Launch_Email&amp;utm_term=unpaid&amp;utm_content=LARIA" TargetMode="External"/><Relationship Id="rId1" Type="http://schemas.openxmlformats.org/officeDocument/2006/relationships/slideLayout" Target="../slideLayouts/slideLayout3.xml"/><Relationship Id="rId6" Type="http://schemas.openxmlformats.org/officeDocument/2006/relationships/hyperlink" Target="https://ifs.org.uk/publications/15595" TargetMode="External"/><Relationship Id="rId11" Type="http://schemas.openxmlformats.org/officeDocument/2006/relationships/hyperlink" Target="https://www.resolutionfoundation.org/events/from-boom-to-bust-and-back-again/?mc_cid=c58ea129f4&amp;mc_eid=3f126a93f1" TargetMode="External"/><Relationship Id="rId5" Type="http://schemas.openxmlformats.org/officeDocument/2006/relationships/hyperlink" Target="https://researchbriefings.files.parliament.uk/documents/CBP-8898/CBP-8898.pdf" TargetMode="External"/><Relationship Id="rId10" Type="http://schemas.openxmlformats.org/officeDocument/2006/relationships/hyperlink" Target="https://www.pwc.co.uk/industries/retail-consumer/insights/store-openings-and-closures.html?WT.mc_id=CT2-PL200-DM2-TR3-LS4-ND30-TTA9-CN_SOACH121" TargetMode="External"/><Relationship Id="rId4" Type="http://schemas.openxmlformats.org/officeDocument/2006/relationships/hyperlink" Target="https://researchbriefings.files.parliament.uk/documents/CBP-9040/CBP-9040.pdf" TargetMode="External"/><Relationship Id="rId9" Type="http://schemas.openxmlformats.org/officeDocument/2006/relationships/hyperlink" Target="https://www.ons.gov.uk/peoplepopulationandcommunity/personalandhouseholdfinances/expenditure/articles/weeklyhouseholdspendingfellbymorethan100onaverageduringthecoronaviruspandemic/2021-09-13" TargetMode="External"/><Relationship Id="rId14" Type="http://schemas.openxmlformats.org/officeDocument/2006/relationships/hyperlink" Target="https://rsnonline.org.uk/images/publications/cultivating-rural-growth.pdf"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www.gov.uk/government/statistics/quarterly-rural-economic-bulletin/rural-economic-bulletin-for-england-april-2021" TargetMode="External"/><Relationship Id="rId13" Type="http://schemas.openxmlformats.org/officeDocument/2006/relationships/hyperlink" Target="https://www.gov.uk/government/collections/hm-treasury-coronavirus-covid-19-business-loan-scheme-statistics" TargetMode="External"/><Relationship Id="rId3" Type="http://schemas.openxmlformats.org/officeDocument/2006/relationships/hyperlink" Target="https://www.british-business-bank.co.uk/analysis-of-final-coronavirus-loan-scheme-data-shows-79-3bn-of-loans-to-1-67m-businesses-evenly-distributed-across-whole-of-the-uk/" TargetMode="External"/><Relationship Id="rId7" Type="http://schemas.openxmlformats.org/officeDocument/2006/relationships/hyperlink" Target="https://www.dataorchard.org.uk/additional-data-for-herefordshire#economic_activity" TargetMode="External"/><Relationship Id="rId12" Type="http://schemas.openxmlformats.org/officeDocument/2006/relationships/hyperlink" Target="https://www.gov.uk/government/collections/hmrc-coronavirus-covid-19-statistics#coronavirus-job-retention-scheme" TargetMode="External"/><Relationship Id="rId2" Type="http://schemas.openxmlformats.org/officeDocument/2006/relationships/hyperlink" Target="https://99-percent.org/herefordshire-2030/" TargetMode="External"/><Relationship Id="rId16" Type="http://schemas.openxmlformats.org/officeDocument/2006/relationships/hyperlink" Target="https://www.midlandsengine.org/our-programmes/midlands-engine-intelligence-hub/" TargetMode="External"/><Relationship Id="rId1" Type="http://schemas.openxmlformats.org/officeDocument/2006/relationships/slideLayout" Target="../slideLayouts/slideLayout3.xml"/><Relationship Id="rId6" Type="http://schemas.openxmlformats.org/officeDocument/2006/relationships/hyperlink" Target="https://www.centreforcities.org/data/uk-unemployment-tracker/" TargetMode="External"/><Relationship Id="rId11" Type="http://schemas.openxmlformats.org/officeDocument/2006/relationships/hyperlink" Target="https://www.hesa.ac.uk/data-and-analysis/students" TargetMode="External"/><Relationship Id="rId5" Type="http://schemas.openxmlformats.org/officeDocument/2006/relationships/hyperlink" Target="https://www.gov.uk/government/collections/statistics-on-coronavirus-funding-for-business" TargetMode="External"/><Relationship Id="rId15" Type="http://schemas.openxmlformats.org/officeDocument/2006/relationships/hyperlink" Target="https://www.londonstockexchange.com/" TargetMode="External"/><Relationship Id="rId10" Type="http://schemas.openxmlformats.org/officeDocument/2006/relationships/hyperlink" Target="https://www.gov.uk/government/statistics/family-resources-survey-financial-year-2019-to-2020/family-resources-survey-financial-year-2019-to-2020" TargetMode="External"/><Relationship Id="rId4" Type="http://schemas.openxmlformats.org/officeDocument/2006/relationships/hyperlink" Target="https://brc.org.uk/retail-insight/retail-dashboard/" TargetMode="External"/><Relationship Id="rId9" Type="http://schemas.openxmlformats.org/officeDocument/2006/relationships/hyperlink" Target="https://www.gov.uk/government/publications/coronavirus-grant-funding-local-authority-payments-to-small-and-medium-businesses" TargetMode="External"/><Relationship Id="rId14" Type="http://schemas.openxmlformats.org/officeDocument/2006/relationships/hyperlink" Target="https://lginform.local.gov.uk/reports/view/lga-research/lga-research-summary-report-mortgage-and-landlord-possession-statistics-quarterly?mod-area=E06000019"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s://www.ons.gov.uk/employmentandlabourmarket/peopleinwork/employmentandemployeetypes/bulletins/uklabourmarket/latest" TargetMode="External"/><Relationship Id="rId13" Type="http://schemas.openxmlformats.org/officeDocument/2006/relationships/hyperlink" Target="https://www.ukfirmcreation.com/" TargetMode="External"/><Relationship Id="rId3" Type="http://schemas.openxmlformats.org/officeDocument/2006/relationships/hyperlink" Target="https://www.ons.gov.uk/economy/economicoutputandproductivity/output/articles/ukeconomylatest/2021-01-25" TargetMode="External"/><Relationship Id="rId7" Type="http://schemas.openxmlformats.org/officeDocument/2006/relationships/hyperlink" Target="https://www.ons.gov.uk/businessindustryandtrade/itandinternetindustry/bulletins/internetusers/2020" TargetMode="External"/><Relationship Id="rId12" Type="http://schemas.openxmlformats.org/officeDocument/2006/relationships/hyperlink" Target="https://www.birmingham.ac.uk/research/city-redi/wm-redi/economic-social-impacts-of-covid19-on-the-west-midlands.aspx" TargetMode="External"/><Relationship Id="rId2" Type="http://schemas.openxmlformats.org/officeDocument/2006/relationships/hyperlink" Target="https://www.midlandsengine.org/our-programmes/midlands-engine-intelligence-hub/" TargetMode="External"/><Relationship Id="rId1" Type="http://schemas.openxmlformats.org/officeDocument/2006/relationships/slideLayout" Target="../slideLayouts/slideLayout3.xml"/><Relationship Id="rId6" Type="http://schemas.openxmlformats.org/officeDocument/2006/relationships/hyperlink" Target="https://www.ons.gov.uk/economy/inflationandpriceindices" TargetMode="External"/><Relationship Id="rId11" Type="http://schemas.openxmlformats.org/officeDocument/2006/relationships/hyperlink" Target="https://ourworldindata.org/" TargetMode="External"/><Relationship Id="rId5" Type="http://schemas.openxmlformats.org/officeDocument/2006/relationships/hyperlink" Target="https://www.ons.gov.uk/peoplepopulationandcommunity/populationandmigration/populationestimates/articles/highstreetsingreatbritain/march2020" TargetMode="External"/><Relationship Id="rId10" Type="http://schemas.openxmlformats.org/officeDocument/2006/relationships/hyperlink" Target="https://www.ons.gov.uk/visualisations/dvc1370/index.html" TargetMode="External"/><Relationship Id="rId4" Type="http://schemas.openxmlformats.org/officeDocument/2006/relationships/hyperlink" Target="https://www.ons.gov.uk/peoplepopulationandcommunity/healthandsocialcare/conditionsanddiseases/articles/coronaviruscovid19/latestinsights" TargetMode="External"/><Relationship Id="rId9" Type="http://schemas.openxmlformats.org/officeDocument/2006/relationships/hyperlink" Target="https://www.universitiesuk.ac.uk/facts-and-stats/Pages/higher-education-data.aspx" TargetMode="External"/><Relationship Id="rId14" Type="http://schemas.openxmlformats.org/officeDocument/2006/relationships/hyperlink" Target="https://www.ukfinance.org.uk/data-and-research/data/mortgages/arrears-and-possession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greaterbirminghamchambers.com/latest-news/news/2021/8/25/nearly-half-of-firms-face-struggles-importing-goods-from-eu-chambers-survey/" TargetMode="External"/><Relationship Id="rId2" Type="http://schemas.openxmlformats.org/officeDocument/2006/relationships/hyperlink" Target="https://blog.bham.ac.uk/cityredi/wp-content/uploads/sites/15/2021/09/Monitor-W62-Accessible.pdf" TargetMode="External"/><Relationship Id="rId1" Type="http://schemas.openxmlformats.org/officeDocument/2006/relationships/slideLayout" Target="../slideLayouts/slideLayout3.xml"/><Relationship Id="rId5" Type="http://schemas.openxmlformats.org/officeDocument/2006/relationships/hyperlink" Target="https://www.ons.gov.uk/peoplepopulationandcommunity/healthandsocialcare/conditionsanddiseases/articles/coronaviruscovid19/latestinsights#workers" TargetMode="External"/><Relationship Id="rId4" Type="http://schemas.openxmlformats.org/officeDocument/2006/relationships/hyperlink" Target="https://www.ons.gov.uk/employmentandlabourmarket/peopleinwork/employmentandemployeetypes/bulletins/jobsandvacanciesintheuk/september2021"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independent.co.uk/news/uk/home-news/food-banks-covid-universal-credit-b1910399.html" TargetMode="External"/><Relationship Id="rId2" Type="http://schemas.openxmlformats.org/officeDocument/2006/relationships/slide" Target="slide23.xml"/><Relationship Id="rId1" Type="http://schemas.openxmlformats.org/officeDocument/2006/relationships/slideLayout" Target="../slideLayouts/slideLayout3.xml"/><Relationship Id="rId4" Type="http://schemas.openxmlformats.org/officeDocument/2006/relationships/hyperlink" Target="https://www.bbc.co.uk/news/uk-57829135"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www.nomisweb.co.uk/reports/lmp/la/1946157169/report.aspx"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hyperlink" Target="https://www.ons.gov.uk/economy/grossdomesticproductgdp/bulletins/regionaleconomicactivitybygrossdomesticproductuk/1998to2019/relateddata?page=1" TargetMode="External"/><Relationship Id="rId4" Type="http://schemas.openxmlformats.org/officeDocument/2006/relationships/hyperlink" Target="https://www.ons.gov.uk/visualisations/dvc1370/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585785" y="2546649"/>
            <a:ext cx="4101783" cy="932688"/>
          </a:xfrm>
        </p:spPr>
        <p:txBody>
          <a:bodyPr>
            <a:noAutofit/>
          </a:bodyPr>
          <a:lstStyle/>
          <a:p>
            <a:r>
              <a:rPr lang="en-GB" sz="2800" dirty="0" smtClean="0"/>
              <a:t>Herefordshire Economic Summary  </a:t>
            </a:r>
            <a:br>
              <a:rPr lang="en-GB" sz="2800" dirty="0" smtClean="0"/>
            </a:br>
            <a:r>
              <a:rPr lang="en-GB" sz="2800" dirty="0" smtClean="0"/>
              <a:t>September 2021 </a:t>
            </a:r>
            <a:r>
              <a:rPr lang="en-GB" sz="2000" dirty="0" smtClean="0"/>
              <a:t>update</a:t>
            </a:r>
            <a:br>
              <a:rPr lang="en-GB" sz="2000" dirty="0" smtClean="0"/>
            </a:br>
            <a:r>
              <a:rPr lang="en-GB" sz="1800" dirty="0" smtClean="0"/>
              <a:t/>
            </a:r>
            <a:br>
              <a:rPr lang="en-GB" sz="1800" dirty="0" smtClean="0"/>
            </a:br>
            <a:r>
              <a:rPr lang="en-GB" sz="1800" dirty="0" smtClean="0"/>
              <a:t>Herefordshire Council Intelligence Unit</a:t>
            </a:r>
            <a:endParaRPr lang="en-GB" sz="1800" dirty="0"/>
          </a:p>
        </p:txBody>
      </p:sp>
      <p:pic>
        <p:nvPicPr>
          <p:cNvPr id="3" name="Picture 2" descr="Understanding Herefordshire - people and places" title="Understanding Herefordshire icon"/>
          <p:cNvPicPr>
            <a:picLocks noChangeAspect="1"/>
          </p:cNvPicPr>
          <p:nvPr/>
        </p:nvPicPr>
        <p:blipFill>
          <a:blip r:embed="rId2"/>
          <a:stretch>
            <a:fillRect/>
          </a:stretch>
        </p:blipFill>
        <p:spPr>
          <a:xfrm>
            <a:off x="227163" y="177602"/>
            <a:ext cx="3011685" cy="1225402"/>
          </a:xfrm>
          <a:prstGeom prst="rect">
            <a:avLst/>
          </a:prstGeom>
        </p:spPr>
      </p:pic>
    </p:spTree>
    <p:extLst>
      <p:ext uri="{BB962C8B-B14F-4D97-AF65-F5344CB8AC3E}">
        <p14:creationId xmlns:p14="http://schemas.microsoft.com/office/powerpoint/2010/main" val="4095610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945" y="457200"/>
            <a:ext cx="3713020" cy="2743200"/>
          </a:xfrm>
        </p:spPr>
        <p:txBody>
          <a:bodyPr>
            <a:noAutofit/>
          </a:bodyPr>
          <a:lstStyle/>
          <a:p>
            <a:r>
              <a:rPr lang="en-GB" sz="2800" dirty="0" smtClean="0"/>
              <a:t>Industry sectors by contribution to Herefordshire GVA in 2019  - </a:t>
            </a:r>
            <a:r>
              <a:rPr lang="en-US" sz="2800" dirty="0" smtClean="0"/>
              <a:t>chained </a:t>
            </a:r>
            <a:r>
              <a:rPr lang="en-US" sz="2800" dirty="0"/>
              <a:t>volume measures in 2018 money value (£ millions) </a:t>
            </a:r>
            <a:endParaRPr lang="en-GB" sz="2800" dirty="0"/>
          </a:p>
        </p:txBody>
      </p:sp>
      <p:pic>
        <p:nvPicPr>
          <p:cNvPr id="6" name="Content Placeholder 5" descr="Pie chart showing industry sectors by contribution to Herefordshire GVA in 2019  - chained volume measures in 2018 money value (£ millions) "/>
          <p:cNvPicPr>
            <a:picLocks noGrp="1" noChangeAspect="1"/>
          </p:cNvPicPr>
          <p:nvPr>
            <p:ph idx="1"/>
          </p:nvPr>
        </p:nvPicPr>
        <p:blipFill>
          <a:blip r:embed="rId2"/>
          <a:stretch>
            <a:fillRect/>
          </a:stretch>
        </p:blipFill>
        <p:spPr>
          <a:xfrm>
            <a:off x="4772024" y="96053"/>
            <a:ext cx="6657975" cy="5723434"/>
          </a:xfrm>
          <a:prstGeom prst="rect">
            <a:avLst/>
          </a:prstGeom>
        </p:spPr>
      </p:pic>
      <p:sp>
        <p:nvSpPr>
          <p:cNvPr id="8" name="TextBox 7"/>
          <p:cNvSpPr txBox="1"/>
          <p:nvPr/>
        </p:nvSpPr>
        <p:spPr>
          <a:xfrm>
            <a:off x="1650506" y="5091610"/>
            <a:ext cx="2951747" cy="769441"/>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S</a:t>
            </a: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ource: </a:t>
            </a:r>
            <a:r>
              <a:rPr kumimoji="0" lang="en-GB" sz="1100" b="0" i="0" u="none" strike="noStrike" kern="1200" cap="none" spc="0" normalizeH="0" baseline="0" noProof="0" dirty="0" smtClean="0">
                <a:ln>
                  <a:noFill/>
                </a:ln>
                <a:effectLst/>
                <a:uLnTx/>
                <a:uFillTx/>
                <a:latin typeface="Arial" panose="020B0604020202020204"/>
                <a:ea typeface="+mn-ea"/>
                <a:cs typeface="+mn-cs"/>
                <a:hlinkClick r:id="rId3"/>
              </a:rPr>
              <a:t>ONS</a:t>
            </a:r>
            <a:r>
              <a:rPr kumimoji="0" lang="en-GB" sz="1100" b="0" i="0" u="none" strike="noStrike" kern="1200" cap="none" spc="0" normalizeH="0" baseline="0" noProof="0" dirty="0" smtClean="0">
                <a:ln>
                  <a:noFill/>
                </a:ln>
                <a:solidFill>
                  <a:srgbClr val="FF0000"/>
                </a:solidFill>
                <a:effectLst/>
                <a:uLnTx/>
                <a:uFillTx/>
                <a:latin typeface="Arial" panose="020B0604020202020204"/>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Date last updated: May 2021</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Frequency of update: Annually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HC data lead: IU</a:t>
            </a:r>
          </a:p>
        </p:txBody>
      </p:sp>
    </p:spTree>
    <p:extLst>
      <p:ext uri="{BB962C8B-B14F-4D97-AF65-F5344CB8AC3E}">
        <p14:creationId xmlns:p14="http://schemas.microsoft.com/office/powerpoint/2010/main" val="3918524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34" y="143164"/>
            <a:ext cx="11714220" cy="549563"/>
          </a:xfrm>
        </p:spPr>
        <p:txBody>
          <a:bodyPr>
            <a:noAutofit/>
          </a:bodyPr>
          <a:lstStyle/>
          <a:p>
            <a:r>
              <a:rPr lang="en-GB" sz="2800" dirty="0"/>
              <a:t>Productivity and economic </a:t>
            </a:r>
            <a:r>
              <a:rPr lang="en-GB" sz="2800" dirty="0" smtClean="0"/>
              <a:t>growth – analysis by industry sector</a:t>
            </a:r>
            <a:endParaRPr lang="en-GB" sz="2800" dirty="0"/>
          </a:p>
        </p:txBody>
      </p:sp>
      <p:sp>
        <p:nvSpPr>
          <p:cNvPr id="4" name="Text Placeholder 3"/>
          <p:cNvSpPr>
            <a:spLocks noGrp="1"/>
          </p:cNvSpPr>
          <p:nvPr>
            <p:ph type="body" sz="half" idx="2"/>
          </p:nvPr>
        </p:nvSpPr>
        <p:spPr>
          <a:xfrm>
            <a:off x="281354" y="783767"/>
            <a:ext cx="3556355" cy="4322806"/>
          </a:xfrm>
          <a:ln>
            <a:solidFill>
              <a:srgbClr val="FFC000"/>
            </a:solidFill>
          </a:ln>
        </p:spPr>
        <p:txBody>
          <a:bodyPr>
            <a:normAutofit fontScale="92500"/>
          </a:bodyPr>
          <a:lstStyle/>
          <a:p>
            <a:pPr>
              <a:lnSpc>
                <a:spcPct val="110000"/>
              </a:lnSpc>
            </a:pPr>
            <a:r>
              <a:rPr lang="en-US" dirty="0"/>
              <a:t>Gross value added (GVA) is the value of goods and services produced in an area, industry, or sector of an economy and is used to measure the value of the economy due to the production of goods and services over </a:t>
            </a:r>
            <a:r>
              <a:rPr lang="en-US" dirty="0" smtClean="0"/>
              <a:t>time.</a:t>
            </a:r>
          </a:p>
          <a:p>
            <a:pPr>
              <a:lnSpc>
                <a:spcPct val="110000"/>
              </a:lnSpc>
            </a:pPr>
            <a:r>
              <a:rPr lang="en-US" dirty="0" smtClean="0"/>
              <a:t>Looking at the seven largest industry sectors in terms of the chained volume measure in pounds for each year from 1998 to 2019 (pre-COVID), we can see that productivity growth has flat-lined in some key sectors of the economy, while manufacturing entered a steep decline in the 2000s and is still recovering.  Growth in the agriculture sector meanwhile appears to be accelerating.  </a:t>
            </a:r>
          </a:p>
        </p:txBody>
      </p:sp>
      <p:pic>
        <p:nvPicPr>
          <p:cNvPr id="6" name="Content Placeholder 5" descr="Line chart showing Herefordshire GVA by industry sector 1998-2019 - chained volume measures in 2018 money value." title="Herefordshire gross value added (balanced) by industry - chained volume measures in 2018 money value for the seven largest sectors"/>
          <p:cNvPicPr>
            <a:picLocks noGrp="1" noChangeAspect="1"/>
          </p:cNvPicPr>
          <p:nvPr>
            <p:ph idx="1"/>
          </p:nvPr>
        </p:nvPicPr>
        <p:blipFill>
          <a:blip r:embed="rId3"/>
          <a:stretch>
            <a:fillRect/>
          </a:stretch>
        </p:blipFill>
        <p:spPr>
          <a:xfrm>
            <a:off x="3999580" y="783767"/>
            <a:ext cx="7880174" cy="4217724"/>
          </a:xfrm>
          <a:prstGeom prst="rect">
            <a:avLst/>
          </a:prstGeom>
          <a:ln>
            <a:solidFill>
              <a:schemeClr val="tx1"/>
            </a:solidFill>
          </a:ln>
        </p:spPr>
      </p:pic>
      <p:sp>
        <p:nvSpPr>
          <p:cNvPr id="8" name="TextBox 7"/>
          <p:cNvSpPr txBox="1"/>
          <p:nvPr/>
        </p:nvSpPr>
        <p:spPr>
          <a:xfrm>
            <a:off x="165534" y="5197613"/>
            <a:ext cx="8454672" cy="523220"/>
          </a:xfrm>
          <a:prstGeom prst="rect">
            <a:avLst/>
          </a:prstGeom>
          <a:noFill/>
          <a:ln>
            <a:solidFill>
              <a:schemeClr val="bg1">
                <a:lumMod val="65000"/>
              </a:schemeClr>
            </a:solidFill>
          </a:ln>
        </p:spPr>
        <p:txBody>
          <a:bodyPr wrap="square" rtlCol="0">
            <a:spAutoFit/>
          </a:bodyPr>
          <a:lstStyle/>
          <a:p>
            <a:pPr lvl="0">
              <a:defRPr/>
            </a:pPr>
            <a:r>
              <a:rPr lang="en-US" sz="1400" b="1" dirty="0" smtClean="0">
                <a:solidFill>
                  <a:prstClr val="white">
                    <a:lumMod val="65000"/>
                  </a:prstClr>
                </a:solidFill>
              </a:rPr>
              <a:t>Need to know:  </a:t>
            </a:r>
            <a:r>
              <a:rPr lang="en-US" sz="1400" dirty="0" smtClean="0">
                <a:solidFill>
                  <a:prstClr val="white">
                    <a:lumMod val="65000"/>
                  </a:prstClr>
                </a:solidFill>
              </a:rPr>
              <a:t>GVA </a:t>
            </a:r>
            <a:r>
              <a:rPr lang="en-US" sz="1400" dirty="0">
                <a:solidFill>
                  <a:prstClr val="white">
                    <a:lumMod val="65000"/>
                  </a:prstClr>
                </a:solidFill>
              </a:rPr>
              <a:t>estimates </a:t>
            </a:r>
            <a:r>
              <a:rPr lang="en-US" sz="1400" dirty="0" smtClean="0">
                <a:solidFill>
                  <a:prstClr val="white">
                    <a:lumMod val="65000"/>
                  </a:prstClr>
                </a:solidFill>
              </a:rPr>
              <a:t>here are presented </a:t>
            </a:r>
            <a:r>
              <a:rPr lang="en-US" sz="1400" dirty="0">
                <a:solidFill>
                  <a:prstClr val="white">
                    <a:lumMod val="65000"/>
                  </a:prstClr>
                </a:solidFill>
              </a:rPr>
              <a:t>in "real" terms, with the effect of inflation removed, as chained volume measures (CVM) in indices (2018 equals 100) and in money terms (using 2018 values).</a:t>
            </a:r>
            <a:endParaRPr kumimoji="0" lang="en-US" sz="1400" i="0" u="none" strike="noStrike" kern="1200" cap="none" spc="0" normalizeH="0" baseline="0" noProof="0" dirty="0" smtClean="0">
              <a:ln>
                <a:noFill/>
              </a:ln>
              <a:solidFill>
                <a:prstClr val="white">
                  <a:lumMod val="65000"/>
                </a:prstClr>
              </a:solidFill>
              <a:effectLst/>
              <a:uLnTx/>
              <a:uFillTx/>
              <a:latin typeface="Arial" panose="020B0604020202020204"/>
            </a:endParaRPr>
          </a:p>
        </p:txBody>
      </p:sp>
      <p:sp>
        <p:nvSpPr>
          <p:cNvPr id="7" name="TextBox 6"/>
          <p:cNvSpPr txBox="1"/>
          <p:nvPr/>
        </p:nvSpPr>
        <p:spPr>
          <a:xfrm>
            <a:off x="9076542" y="5106573"/>
            <a:ext cx="2951747" cy="769441"/>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S</a:t>
            </a: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ource: </a:t>
            </a:r>
            <a:r>
              <a:rPr kumimoji="0" lang="en-GB" sz="1100" b="0" i="0" u="none" strike="noStrike" kern="1200" cap="none" spc="0" normalizeH="0" baseline="0" noProof="0" dirty="0" smtClean="0">
                <a:ln>
                  <a:noFill/>
                </a:ln>
                <a:effectLst/>
                <a:uLnTx/>
                <a:uFillTx/>
                <a:latin typeface="Arial" panose="020B0604020202020204"/>
                <a:ea typeface="+mn-ea"/>
                <a:cs typeface="+mn-cs"/>
                <a:hlinkClick r:id="rId4"/>
              </a:rPr>
              <a:t>ONS</a:t>
            </a:r>
            <a:r>
              <a:rPr kumimoji="0" lang="en-GB" sz="1100" b="0" i="0" u="none" strike="noStrike" kern="1200" cap="none" spc="0" normalizeH="0" baseline="0" noProof="0" dirty="0" smtClean="0">
                <a:ln>
                  <a:noFill/>
                </a:ln>
                <a:solidFill>
                  <a:srgbClr val="FF0000"/>
                </a:solidFill>
                <a:effectLst/>
                <a:uLnTx/>
                <a:uFillTx/>
                <a:latin typeface="Arial" panose="020B0604020202020204"/>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Date last updated: May 2021</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Frequency of update: Annually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HC data lead: IU</a:t>
            </a:r>
          </a:p>
        </p:txBody>
      </p:sp>
    </p:spTree>
    <p:extLst>
      <p:ext uri="{BB962C8B-B14F-4D97-AF65-F5344CB8AC3E}">
        <p14:creationId xmlns:p14="http://schemas.microsoft.com/office/powerpoint/2010/main" val="1495796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474" y="130369"/>
            <a:ext cx="11052401" cy="742467"/>
          </a:xfrm>
        </p:spPr>
        <p:txBody>
          <a:bodyPr>
            <a:noAutofit/>
          </a:bodyPr>
          <a:lstStyle/>
          <a:p>
            <a:r>
              <a:rPr lang="en-GB" sz="2800" dirty="0" smtClean="0"/>
              <a:t>Demographics (2020)</a:t>
            </a:r>
            <a:endParaRPr lang="en-GB" sz="2800" dirty="0"/>
          </a:p>
        </p:txBody>
      </p:sp>
      <p:pic>
        <p:nvPicPr>
          <p:cNvPr id="5" name="Content Placeholder 4" descr="Doughnut chart and table showing the number and percentage of Herefordshire residents in each age cohort as follows:&#10;Under 16 years 32,582, 16.9%&#10;16 to 34 years 37,761 19.5%&#10;35 to 54 years 46,738 24.2%&#10;55 to 74 years 53,526 27.7%&#10;75 years and over 22,571 11.7%" title="2020 Age Cohort Demographic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6067" y="1156996"/>
            <a:ext cx="11639866" cy="4261022"/>
          </a:xfrm>
          <a:ln>
            <a:solidFill>
              <a:schemeClr val="tx1"/>
            </a:solidFill>
          </a:ln>
        </p:spPr>
      </p:pic>
      <p:sp>
        <p:nvSpPr>
          <p:cNvPr id="6" name="TextBox 5"/>
          <p:cNvSpPr txBox="1"/>
          <p:nvPr/>
        </p:nvSpPr>
        <p:spPr>
          <a:xfrm>
            <a:off x="9213273" y="5230230"/>
            <a:ext cx="2959029" cy="954107"/>
          </a:xfrm>
          <a:prstGeom prst="rect">
            <a:avLst/>
          </a:prstGeom>
          <a:noFill/>
        </p:spPr>
        <p:txBody>
          <a:bodyPr wrap="square" rtlCol="0">
            <a:spAutoFit/>
          </a:bodyPr>
          <a:lstStyle/>
          <a:p>
            <a:r>
              <a:rPr lang="en-GB" sz="1400" b="1" dirty="0" smtClean="0"/>
              <a:t>Source</a:t>
            </a:r>
            <a:r>
              <a:rPr lang="en-GB" sz="1400" b="1" dirty="0"/>
              <a:t>: Emsi- </a:t>
            </a:r>
            <a:r>
              <a:rPr lang="en-GB" sz="1400" b="1" dirty="0" smtClean="0"/>
              <a:t>economicmodelling.co.uk</a:t>
            </a:r>
            <a:r>
              <a:rPr lang="en-GB" sz="1400" dirty="0" smtClean="0"/>
              <a:t>.</a:t>
            </a:r>
          </a:p>
          <a:p>
            <a:r>
              <a:rPr lang="en-GB" sz="1400" dirty="0" smtClean="0"/>
              <a:t>Frequency:  Annual</a:t>
            </a:r>
          </a:p>
          <a:p>
            <a:r>
              <a:rPr lang="en-GB" sz="1400" dirty="0" smtClean="0"/>
              <a:t>Last updated:  July 2021</a:t>
            </a:r>
            <a:endParaRPr lang="en-GB" sz="1400" dirty="0"/>
          </a:p>
        </p:txBody>
      </p:sp>
    </p:spTree>
    <p:extLst>
      <p:ext uri="{BB962C8B-B14F-4D97-AF65-F5344CB8AC3E}">
        <p14:creationId xmlns:p14="http://schemas.microsoft.com/office/powerpoint/2010/main" val="2596791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474" y="130369"/>
            <a:ext cx="11052401" cy="687049"/>
          </a:xfrm>
        </p:spPr>
        <p:txBody>
          <a:bodyPr>
            <a:noAutofit/>
          </a:bodyPr>
          <a:lstStyle/>
          <a:p>
            <a:r>
              <a:rPr lang="en-GB" sz="2800" dirty="0" smtClean="0"/>
              <a:t>Workforce educational attainment (2020)</a:t>
            </a:r>
            <a:endParaRPr lang="en-GB" sz="2800" dirty="0"/>
          </a:p>
        </p:txBody>
      </p:sp>
      <p:pic>
        <p:nvPicPr>
          <p:cNvPr id="4" name="Content Placeholder 3" descr="Doughnut chart showing proportions of Herefordshire's workforce with different levels of qualification." title="Educational attainmen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8435" y="963732"/>
            <a:ext cx="8423710" cy="4679839"/>
          </a:xfrm>
          <a:ln>
            <a:solidFill>
              <a:schemeClr val="tx1"/>
            </a:solidFill>
          </a:ln>
        </p:spPr>
      </p:pic>
      <p:sp>
        <p:nvSpPr>
          <p:cNvPr id="6" name="TextBox 5"/>
          <p:cNvSpPr txBox="1"/>
          <p:nvPr/>
        </p:nvSpPr>
        <p:spPr>
          <a:xfrm>
            <a:off x="9753601" y="5098870"/>
            <a:ext cx="2446412" cy="954107"/>
          </a:xfrm>
          <a:prstGeom prst="rect">
            <a:avLst/>
          </a:prstGeom>
          <a:noFill/>
        </p:spPr>
        <p:txBody>
          <a:bodyPr wrap="square" rtlCol="0">
            <a:spAutoFit/>
          </a:bodyPr>
          <a:lstStyle/>
          <a:p>
            <a:r>
              <a:rPr lang="en-GB" sz="1400" dirty="0" smtClean="0"/>
              <a:t>Source</a:t>
            </a:r>
            <a:r>
              <a:rPr lang="en-GB" sz="1400" dirty="0"/>
              <a:t>: </a:t>
            </a:r>
            <a:r>
              <a:rPr lang="en-GB" sz="1400" b="1" dirty="0"/>
              <a:t>Emsi- </a:t>
            </a:r>
            <a:r>
              <a:rPr lang="en-GB" sz="1400" b="1" dirty="0" smtClean="0"/>
              <a:t>economicmodelling.co.uk</a:t>
            </a:r>
          </a:p>
          <a:p>
            <a:r>
              <a:rPr lang="en-GB" sz="1400" dirty="0" smtClean="0"/>
              <a:t>Frequency:  Annual</a:t>
            </a:r>
          </a:p>
          <a:p>
            <a:r>
              <a:rPr lang="en-GB" sz="1400" dirty="0" smtClean="0"/>
              <a:t>Last updated:  July 2021</a:t>
            </a:r>
            <a:endParaRPr lang="en-GB" sz="1400" dirty="0"/>
          </a:p>
        </p:txBody>
      </p:sp>
    </p:spTree>
    <p:extLst>
      <p:ext uri="{BB962C8B-B14F-4D97-AF65-F5344CB8AC3E}">
        <p14:creationId xmlns:p14="http://schemas.microsoft.com/office/powerpoint/2010/main" val="3418161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6" y="0"/>
            <a:ext cx="11764455" cy="890423"/>
          </a:xfrm>
        </p:spPr>
        <p:txBody>
          <a:bodyPr>
            <a:normAutofit/>
          </a:bodyPr>
          <a:lstStyle/>
          <a:p>
            <a:r>
              <a:rPr lang="en-GB" sz="2800" dirty="0" smtClean="0"/>
              <a:t>Herefordshire industries and employment by sector</a:t>
            </a:r>
            <a:endParaRPr lang="en-GB" sz="2800" dirty="0"/>
          </a:p>
        </p:txBody>
      </p:sp>
      <p:graphicFrame>
        <p:nvGraphicFramePr>
          <p:cNvPr id="5" name="Content Placeholder 4" descr="Table showing the number of enterprises in Herefordshire by industry sector ranked highest (agriculture, forestry &amp; fishing) to lowest (mining, quarrying &amp; utilities)" title="Herefordshire industries - number of enterprises "/>
          <p:cNvGraphicFramePr>
            <a:graphicFrameLocks noGrp="1"/>
          </p:cNvGraphicFramePr>
          <p:nvPr>
            <p:ph sz="half" idx="1"/>
            <p:extLst>
              <p:ext uri="{D42A27DB-BD31-4B8C-83A1-F6EECF244321}">
                <p14:modId xmlns:p14="http://schemas.microsoft.com/office/powerpoint/2010/main" val="478471081"/>
              </p:ext>
            </p:extLst>
          </p:nvPr>
        </p:nvGraphicFramePr>
        <p:xfrm>
          <a:off x="287335" y="890423"/>
          <a:ext cx="4970464" cy="4567840"/>
        </p:xfrm>
        <a:graphic>
          <a:graphicData uri="http://schemas.openxmlformats.org/drawingml/2006/table">
            <a:tbl>
              <a:tblPr firstRow="1"/>
              <a:tblGrid>
                <a:gridCol w="3441090">
                  <a:extLst>
                    <a:ext uri="{9D8B030D-6E8A-4147-A177-3AD203B41FA5}">
                      <a16:colId xmlns:a16="http://schemas.microsoft.com/office/drawing/2014/main" val="1303509394"/>
                    </a:ext>
                  </a:extLst>
                </a:gridCol>
                <a:gridCol w="705865">
                  <a:extLst>
                    <a:ext uri="{9D8B030D-6E8A-4147-A177-3AD203B41FA5}">
                      <a16:colId xmlns:a16="http://schemas.microsoft.com/office/drawing/2014/main" val="3917446556"/>
                    </a:ext>
                  </a:extLst>
                </a:gridCol>
                <a:gridCol w="823509">
                  <a:extLst>
                    <a:ext uri="{9D8B030D-6E8A-4147-A177-3AD203B41FA5}">
                      <a16:colId xmlns:a16="http://schemas.microsoft.com/office/drawing/2014/main" val="784093290"/>
                    </a:ext>
                  </a:extLst>
                </a:gridCol>
              </a:tblGrid>
              <a:tr h="228392">
                <a:tc>
                  <a:txBody>
                    <a:bodyPr/>
                    <a:lstStyle/>
                    <a:p>
                      <a:pPr algn="l" fontAlgn="b"/>
                      <a:r>
                        <a:rPr lang="en-GB" sz="1100" b="1" i="0" u="none" strike="noStrike" dirty="0">
                          <a:solidFill>
                            <a:srgbClr val="000000"/>
                          </a:solidFill>
                          <a:effectLst/>
                          <a:latin typeface="Calibri" panose="020F0502020204030204" pitchFamily="34" charset="0"/>
                        </a:rPr>
                        <a:t>Industry</a:t>
                      </a:r>
                    </a:p>
                  </a:txBody>
                  <a:tcPr marL="9525" marR="9525" marT="9525" marB="0" anchor="b">
                    <a:lnL>
                      <a:noFill/>
                    </a:lnL>
                    <a:lnR>
                      <a:noFill/>
                    </a:lnR>
                    <a:lnT>
                      <a:noFill/>
                    </a:lnT>
                    <a:lnB>
                      <a:noFill/>
                    </a:lnB>
                  </a:tcPr>
                </a:tc>
                <a:tc>
                  <a:txBody>
                    <a:bodyPr/>
                    <a:lstStyle/>
                    <a:p>
                      <a:pPr algn="l" fontAlgn="b"/>
                      <a:r>
                        <a:rPr lang="en-GB" sz="1100" b="1" i="0" u="none" strike="noStrike" dirty="0">
                          <a:solidFill>
                            <a:srgbClr val="000000"/>
                          </a:solidFill>
                          <a:effectLst/>
                          <a:latin typeface="Calibri" panose="020F0502020204030204" pitchFamily="34" charset="0"/>
                        </a:rPr>
                        <a:t>Number</a:t>
                      </a:r>
                    </a:p>
                  </a:txBody>
                  <a:tcPr marL="9525" marR="9525" marT="9525" marB="0" anchor="b">
                    <a:lnL>
                      <a:noFill/>
                    </a:lnL>
                    <a:lnR>
                      <a:noFill/>
                    </a:lnR>
                    <a:lnT>
                      <a:noFill/>
                    </a:lnT>
                    <a:lnB>
                      <a:noFill/>
                    </a:lnB>
                  </a:tcPr>
                </a:tc>
                <a:tc>
                  <a:txBody>
                    <a:bodyPr/>
                    <a:lstStyle/>
                    <a:p>
                      <a:pPr algn="l" fontAlgn="b"/>
                      <a:r>
                        <a:rPr lang="en-GB" sz="1100" b="1" i="0" u="none" strike="noStrike" dirty="0">
                          <a:solidFill>
                            <a:srgbClr val="000000"/>
                          </a:solidFill>
                          <a:effectLst/>
                          <a:latin typeface="Calibri" panose="020F0502020204030204" pitchFamily="34" charset="0"/>
                        </a:rPr>
                        <a:t>Proportion</a:t>
                      </a:r>
                    </a:p>
                  </a:txBody>
                  <a:tcPr marL="9525" marR="9525" marT="9525" marB="0" anchor="b">
                    <a:lnL>
                      <a:noFill/>
                    </a:lnL>
                    <a:lnR>
                      <a:noFill/>
                    </a:lnR>
                    <a:lnT>
                      <a:noFill/>
                    </a:lnT>
                    <a:lnB>
                      <a:noFill/>
                    </a:lnB>
                  </a:tcPr>
                </a:tc>
                <a:extLst>
                  <a:ext uri="{0D108BD9-81ED-4DB2-BD59-A6C34878D82A}">
                    <a16:rowId xmlns:a16="http://schemas.microsoft.com/office/drawing/2014/main" val="2377135035"/>
                  </a:ext>
                </a:extLst>
              </a:tr>
              <a:tr h="228392">
                <a:tc>
                  <a:txBody>
                    <a:bodyPr/>
                    <a:lstStyle/>
                    <a:p>
                      <a:pPr algn="l" fontAlgn="b"/>
                      <a:r>
                        <a:rPr lang="en-GB" sz="1100" b="0" i="0" u="none" strike="noStrike" dirty="0">
                          <a:solidFill>
                            <a:srgbClr val="000000"/>
                          </a:solidFill>
                          <a:effectLst/>
                          <a:latin typeface="Calibri" panose="020F0502020204030204" pitchFamily="34" charset="0"/>
                        </a:rPr>
                        <a:t>Agriculture, forestry &amp; fishing</a:t>
                      </a:r>
                    </a:p>
                  </a:txBody>
                  <a:tcPr marL="9525" marR="9525" marT="9525"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2,415</a:t>
                      </a:r>
                    </a:p>
                  </a:txBody>
                  <a:tcPr marL="9525" marR="9525" marT="9525"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23%</a:t>
                      </a:r>
                    </a:p>
                  </a:txBody>
                  <a:tcPr marL="9525" marR="9525" marT="9525" marB="0" anchor="b">
                    <a:lnL>
                      <a:noFill/>
                    </a:lnL>
                    <a:lnR>
                      <a:noFill/>
                    </a:lnR>
                    <a:lnT>
                      <a:noFill/>
                    </a:lnT>
                    <a:lnB>
                      <a:noFill/>
                    </a:lnB>
                  </a:tcPr>
                </a:tc>
                <a:extLst>
                  <a:ext uri="{0D108BD9-81ED-4DB2-BD59-A6C34878D82A}">
                    <a16:rowId xmlns:a16="http://schemas.microsoft.com/office/drawing/2014/main" val="4137197431"/>
                  </a:ext>
                </a:extLst>
              </a:tr>
              <a:tr h="228392">
                <a:tc>
                  <a:txBody>
                    <a:bodyPr/>
                    <a:lstStyle/>
                    <a:p>
                      <a:pPr algn="l" fontAlgn="b"/>
                      <a:r>
                        <a:rPr lang="en-GB" sz="1100" b="0" i="0" u="none" strike="noStrike" dirty="0">
                          <a:solidFill>
                            <a:srgbClr val="000000"/>
                          </a:solidFill>
                          <a:effectLst/>
                          <a:latin typeface="Calibri" panose="020F0502020204030204" pitchFamily="34" charset="0"/>
                        </a:rPr>
                        <a:t>Construction</a:t>
                      </a:r>
                    </a:p>
                  </a:txBody>
                  <a:tcPr marL="9525" marR="9525" marT="9525"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1,150</a:t>
                      </a:r>
                    </a:p>
                  </a:txBody>
                  <a:tcPr marL="9525" marR="9525" marT="9525"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11%</a:t>
                      </a:r>
                    </a:p>
                  </a:txBody>
                  <a:tcPr marL="9525" marR="9525" marT="9525" marB="0" anchor="b">
                    <a:lnL>
                      <a:noFill/>
                    </a:lnL>
                    <a:lnR>
                      <a:noFill/>
                    </a:lnR>
                    <a:lnT>
                      <a:noFill/>
                    </a:lnT>
                    <a:lnB>
                      <a:noFill/>
                    </a:lnB>
                  </a:tcPr>
                </a:tc>
                <a:extLst>
                  <a:ext uri="{0D108BD9-81ED-4DB2-BD59-A6C34878D82A}">
                    <a16:rowId xmlns:a16="http://schemas.microsoft.com/office/drawing/2014/main" val="125583196"/>
                  </a:ext>
                </a:extLst>
              </a:tr>
              <a:tr h="228392">
                <a:tc>
                  <a:txBody>
                    <a:bodyPr/>
                    <a:lstStyle/>
                    <a:p>
                      <a:pPr algn="l" fontAlgn="b"/>
                      <a:r>
                        <a:rPr lang="en-GB" sz="1100" b="0" i="0" u="none" strike="noStrike" dirty="0">
                          <a:solidFill>
                            <a:srgbClr val="000000"/>
                          </a:solidFill>
                          <a:effectLst/>
                          <a:latin typeface="Calibri" panose="020F0502020204030204" pitchFamily="34" charset="0"/>
                        </a:rPr>
                        <a:t>Professional, scientific &amp; technical</a:t>
                      </a:r>
                    </a:p>
                  </a:txBody>
                  <a:tcPr marL="9525" marR="9525" marT="9525"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1,140</a:t>
                      </a:r>
                    </a:p>
                  </a:txBody>
                  <a:tcPr marL="9525" marR="9525" marT="9525"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11%</a:t>
                      </a:r>
                    </a:p>
                  </a:txBody>
                  <a:tcPr marL="9525" marR="9525" marT="9525" marB="0" anchor="b">
                    <a:lnL>
                      <a:noFill/>
                    </a:lnL>
                    <a:lnR>
                      <a:noFill/>
                    </a:lnR>
                    <a:lnT>
                      <a:noFill/>
                    </a:lnT>
                    <a:lnB>
                      <a:noFill/>
                    </a:lnB>
                  </a:tcPr>
                </a:tc>
                <a:extLst>
                  <a:ext uri="{0D108BD9-81ED-4DB2-BD59-A6C34878D82A}">
                    <a16:rowId xmlns:a16="http://schemas.microsoft.com/office/drawing/2014/main" val="752454405"/>
                  </a:ext>
                </a:extLst>
              </a:tr>
              <a:tr h="228392">
                <a:tc>
                  <a:txBody>
                    <a:bodyPr/>
                    <a:lstStyle/>
                    <a:p>
                      <a:pPr algn="l" fontAlgn="b"/>
                      <a:r>
                        <a:rPr lang="en-GB" sz="1100" b="0" i="0" u="none" strike="noStrike" dirty="0">
                          <a:solidFill>
                            <a:srgbClr val="000000"/>
                          </a:solidFill>
                          <a:effectLst/>
                          <a:latin typeface="Calibri" panose="020F0502020204030204" pitchFamily="34" charset="0"/>
                        </a:rPr>
                        <a:t>Business administration &amp; support services</a:t>
                      </a:r>
                    </a:p>
                  </a:txBody>
                  <a:tcPr marL="9525" marR="9525" marT="9525"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825</a:t>
                      </a:r>
                    </a:p>
                  </a:txBody>
                  <a:tcPr marL="9525" marR="9525" marT="9525"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8%</a:t>
                      </a:r>
                    </a:p>
                  </a:txBody>
                  <a:tcPr marL="9525" marR="9525" marT="9525" marB="0" anchor="b">
                    <a:lnL>
                      <a:noFill/>
                    </a:lnL>
                    <a:lnR>
                      <a:noFill/>
                    </a:lnR>
                    <a:lnT>
                      <a:noFill/>
                    </a:lnT>
                    <a:lnB>
                      <a:noFill/>
                    </a:lnB>
                  </a:tcPr>
                </a:tc>
                <a:extLst>
                  <a:ext uri="{0D108BD9-81ED-4DB2-BD59-A6C34878D82A}">
                    <a16:rowId xmlns:a16="http://schemas.microsoft.com/office/drawing/2014/main" val="2314308579"/>
                  </a:ext>
                </a:extLst>
              </a:tr>
              <a:tr h="228392">
                <a:tc>
                  <a:txBody>
                    <a:bodyPr/>
                    <a:lstStyle/>
                    <a:p>
                      <a:pPr algn="l" fontAlgn="b"/>
                      <a:r>
                        <a:rPr lang="en-GB" sz="1100" b="0" i="0" u="none" strike="noStrike" dirty="0">
                          <a:solidFill>
                            <a:srgbClr val="000000"/>
                          </a:solidFill>
                          <a:effectLst/>
                          <a:latin typeface="Calibri" panose="020F0502020204030204" pitchFamily="34" charset="0"/>
                        </a:rPr>
                        <a:t>Retail</a:t>
                      </a:r>
                    </a:p>
                  </a:txBody>
                  <a:tcPr marL="9525" marR="9525" marT="9525"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630</a:t>
                      </a:r>
                    </a:p>
                  </a:txBody>
                  <a:tcPr marL="9525" marR="9525" marT="9525"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6%</a:t>
                      </a:r>
                    </a:p>
                  </a:txBody>
                  <a:tcPr marL="9525" marR="9525" marT="9525" marB="0" anchor="b">
                    <a:lnL>
                      <a:noFill/>
                    </a:lnL>
                    <a:lnR>
                      <a:noFill/>
                    </a:lnR>
                    <a:lnT>
                      <a:noFill/>
                    </a:lnT>
                    <a:lnB>
                      <a:noFill/>
                    </a:lnB>
                  </a:tcPr>
                </a:tc>
                <a:extLst>
                  <a:ext uri="{0D108BD9-81ED-4DB2-BD59-A6C34878D82A}">
                    <a16:rowId xmlns:a16="http://schemas.microsoft.com/office/drawing/2014/main" val="1772290342"/>
                  </a:ext>
                </a:extLst>
              </a:tr>
              <a:tr h="228392">
                <a:tc>
                  <a:txBody>
                    <a:bodyPr/>
                    <a:lstStyle/>
                    <a:p>
                      <a:pPr algn="l" fontAlgn="b"/>
                      <a:r>
                        <a:rPr lang="en-GB" sz="1100" b="0" i="0" u="none" strike="noStrike" dirty="0">
                          <a:solidFill>
                            <a:srgbClr val="000000"/>
                          </a:solidFill>
                          <a:effectLst/>
                          <a:latin typeface="Calibri" panose="020F0502020204030204" pitchFamily="34" charset="0"/>
                        </a:rPr>
                        <a:t>Manufacturing</a:t>
                      </a:r>
                    </a:p>
                  </a:txBody>
                  <a:tcPr marL="9525" marR="9525" marT="9525"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590</a:t>
                      </a:r>
                    </a:p>
                  </a:txBody>
                  <a:tcPr marL="9525" marR="9525" marT="9525"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6%</a:t>
                      </a:r>
                    </a:p>
                  </a:txBody>
                  <a:tcPr marL="9525" marR="9525" marT="9525" marB="0" anchor="b">
                    <a:lnL>
                      <a:noFill/>
                    </a:lnL>
                    <a:lnR>
                      <a:noFill/>
                    </a:lnR>
                    <a:lnT>
                      <a:noFill/>
                    </a:lnT>
                    <a:lnB>
                      <a:noFill/>
                    </a:lnB>
                  </a:tcPr>
                </a:tc>
                <a:extLst>
                  <a:ext uri="{0D108BD9-81ED-4DB2-BD59-A6C34878D82A}">
                    <a16:rowId xmlns:a16="http://schemas.microsoft.com/office/drawing/2014/main" val="4046101611"/>
                  </a:ext>
                </a:extLst>
              </a:tr>
              <a:tr h="228392">
                <a:tc>
                  <a:txBody>
                    <a:bodyPr/>
                    <a:lstStyle/>
                    <a:p>
                      <a:pPr algn="l" fontAlgn="b"/>
                      <a:r>
                        <a:rPr lang="en-US" sz="1100" b="0" i="0" u="none" strike="noStrike" dirty="0">
                          <a:solidFill>
                            <a:srgbClr val="000000"/>
                          </a:solidFill>
                          <a:effectLst/>
                          <a:latin typeface="Calibri" panose="020F0502020204030204" pitchFamily="34" charset="0"/>
                        </a:rPr>
                        <a:t>Arts, entertainment, recreation &amp; other services</a:t>
                      </a:r>
                    </a:p>
                  </a:txBody>
                  <a:tcPr marL="9525" marR="9525" marT="9525"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570</a:t>
                      </a:r>
                    </a:p>
                  </a:txBody>
                  <a:tcPr marL="9525" marR="9525" marT="9525"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6%</a:t>
                      </a:r>
                    </a:p>
                  </a:txBody>
                  <a:tcPr marL="9525" marR="9525" marT="9525" marB="0" anchor="b">
                    <a:lnL>
                      <a:noFill/>
                    </a:lnL>
                    <a:lnR>
                      <a:noFill/>
                    </a:lnR>
                    <a:lnT>
                      <a:noFill/>
                    </a:lnT>
                    <a:lnB>
                      <a:noFill/>
                    </a:lnB>
                  </a:tcPr>
                </a:tc>
                <a:extLst>
                  <a:ext uri="{0D108BD9-81ED-4DB2-BD59-A6C34878D82A}">
                    <a16:rowId xmlns:a16="http://schemas.microsoft.com/office/drawing/2014/main" val="3463546791"/>
                  </a:ext>
                </a:extLst>
              </a:tr>
              <a:tr h="228392">
                <a:tc>
                  <a:txBody>
                    <a:bodyPr/>
                    <a:lstStyle/>
                    <a:p>
                      <a:pPr algn="l" fontAlgn="b"/>
                      <a:r>
                        <a:rPr lang="en-GB" sz="1100" b="0" i="0" u="none" strike="noStrike" dirty="0">
                          <a:solidFill>
                            <a:srgbClr val="000000"/>
                          </a:solidFill>
                          <a:effectLst/>
                          <a:latin typeface="Calibri" panose="020F0502020204030204" pitchFamily="34" charset="0"/>
                        </a:rPr>
                        <a:t>Accommodation &amp; food services</a:t>
                      </a:r>
                    </a:p>
                  </a:txBody>
                  <a:tcPr marL="9525" marR="9525" marT="9525"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545</a:t>
                      </a:r>
                    </a:p>
                  </a:txBody>
                  <a:tcPr marL="9525" marR="9525" marT="9525"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5%</a:t>
                      </a:r>
                    </a:p>
                  </a:txBody>
                  <a:tcPr marL="9525" marR="9525" marT="9525" marB="0" anchor="b">
                    <a:lnL>
                      <a:noFill/>
                    </a:lnL>
                    <a:lnR>
                      <a:noFill/>
                    </a:lnR>
                    <a:lnT>
                      <a:noFill/>
                    </a:lnT>
                    <a:lnB>
                      <a:noFill/>
                    </a:lnB>
                  </a:tcPr>
                </a:tc>
                <a:extLst>
                  <a:ext uri="{0D108BD9-81ED-4DB2-BD59-A6C34878D82A}">
                    <a16:rowId xmlns:a16="http://schemas.microsoft.com/office/drawing/2014/main" val="2473963457"/>
                  </a:ext>
                </a:extLst>
              </a:tr>
              <a:tr h="228392">
                <a:tc>
                  <a:txBody>
                    <a:bodyPr/>
                    <a:lstStyle/>
                    <a:p>
                      <a:pPr algn="l" fontAlgn="b"/>
                      <a:r>
                        <a:rPr lang="en-GB" sz="1100" b="0" i="0" u="none" strike="noStrike" dirty="0">
                          <a:solidFill>
                            <a:srgbClr val="000000"/>
                          </a:solidFill>
                          <a:effectLst/>
                          <a:latin typeface="Calibri" panose="020F0502020204030204" pitchFamily="34" charset="0"/>
                        </a:rPr>
                        <a:t>Information &amp; communication</a:t>
                      </a:r>
                    </a:p>
                  </a:txBody>
                  <a:tcPr marL="9525" marR="9525" marT="9525"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470</a:t>
                      </a:r>
                    </a:p>
                  </a:txBody>
                  <a:tcPr marL="9525" marR="9525" marT="9525"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5%</a:t>
                      </a:r>
                    </a:p>
                  </a:txBody>
                  <a:tcPr marL="9525" marR="9525" marT="9525" marB="0" anchor="b">
                    <a:lnL>
                      <a:noFill/>
                    </a:lnL>
                    <a:lnR>
                      <a:noFill/>
                    </a:lnR>
                    <a:lnT>
                      <a:noFill/>
                    </a:lnT>
                    <a:lnB>
                      <a:noFill/>
                    </a:lnB>
                  </a:tcPr>
                </a:tc>
                <a:extLst>
                  <a:ext uri="{0D108BD9-81ED-4DB2-BD59-A6C34878D82A}">
                    <a16:rowId xmlns:a16="http://schemas.microsoft.com/office/drawing/2014/main" val="847675283"/>
                  </a:ext>
                </a:extLst>
              </a:tr>
              <a:tr h="228392">
                <a:tc>
                  <a:txBody>
                    <a:bodyPr/>
                    <a:lstStyle/>
                    <a:p>
                      <a:pPr algn="l" fontAlgn="b"/>
                      <a:r>
                        <a:rPr lang="en-GB" sz="1100" b="0" i="0" u="none" strike="noStrike" dirty="0">
                          <a:solidFill>
                            <a:srgbClr val="000000"/>
                          </a:solidFill>
                          <a:effectLst/>
                          <a:latin typeface="Calibri" panose="020F0502020204030204" pitchFamily="34" charset="0"/>
                        </a:rPr>
                        <a:t>Wholesale</a:t>
                      </a:r>
                    </a:p>
                  </a:txBody>
                  <a:tcPr marL="9525" marR="9525" marT="9525"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350</a:t>
                      </a:r>
                    </a:p>
                  </a:txBody>
                  <a:tcPr marL="9525" marR="9525" marT="9525"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extLst>
                  <a:ext uri="{0D108BD9-81ED-4DB2-BD59-A6C34878D82A}">
                    <a16:rowId xmlns:a16="http://schemas.microsoft.com/office/drawing/2014/main" val="2213439777"/>
                  </a:ext>
                </a:extLst>
              </a:tr>
              <a:tr h="228392">
                <a:tc>
                  <a:txBody>
                    <a:bodyPr/>
                    <a:lstStyle/>
                    <a:p>
                      <a:pPr algn="l" fontAlgn="b"/>
                      <a:r>
                        <a:rPr lang="en-GB" sz="1100" b="0" i="0" u="none" strike="noStrike" dirty="0">
                          <a:solidFill>
                            <a:srgbClr val="000000"/>
                          </a:solidFill>
                          <a:effectLst/>
                          <a:latin typeface="Calibri" panose="020F0502020204030204" pitchFamily="34" charset="0"/>
                        </a:rPr>
                        <a:t>Property</a:t>
                      </a:r>
                    </a:p>
                  </a:txBody>
                  <a:tcPr marL="9525" marR="9525" marT="9525"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345</a:t>
                      </a:r>
                    </a:p>
                  </a:txBody>
                  <a:tcPr marL="9525" marR="9525" marT="9525"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extLst>
                  <a:ext uri="{0D108BD9-81ED-4DB2-BD59-A6C34878D82A}">
                    <a16:rowId xmlns:a16="http://schemas.microsoft.com/office/drawing/2014/main" val="2416855443"/>
                  </a:ext>
                </a:extLst>
              </a:tr>
              <a:tr h="228392">
                <a:tc>
                  <a:txBody>
                    <a:bodyPr/>
                    <a:lstStyle/>
                    <a:p>
                      <a:pPr algn="l" fontAlgn="b"/>
                      <a:r>
                        <a:rPr lang="en-GB" sz="1100" b="0" i="0" u="none" strike="noStrike" dirty="0">
                          <a:solidFill>
                            <a:srgbClr val="000000"/>
                          </a:solidFill>
                          <a:effectLst/>
                          <a:latin typeface="Calibri" panose="020F0502020204030204" pitchFamily="34" charset="0"/>
                        </a:rPr>
                        <a:t>Motor trades</a:t>
                      </a:r>
                    </a:p>
                  </a:txBody>
                  <a:tcPr marL="9525" marR="9525" marT="9525"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320</a:t>
                      </a:r>
                    </a:p>
                  </a:txBody>
                  <a:tcPr marL="9525" marR="9525" marT="9525"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extLst>
                  <a:ext uri="{0D108BD9-81ED-4DB2-BD59-A6C34878D82A}">
                    <a16:rowId xmlns:a16="http://schemas.microsoft.com/office/drawing/2014/main" val="189777163"/>
                  </a:ext>
                </a:extLst>
              </a:tr>
              <a:tr h="228392">
                <a:tc>
                  <a:txBody>
                    <a:bodyPr/>
                    <a:lstStyle/>
                    <a:p>
                      <a:pPr algn="l" fontAlgn="b"/>
                      <a:r>
                        <a:rPr lang="en-GB" sz="1100" b="0" i="0" u="none" strike="noStrike" dirty="0">
                          <a:solidFill>
                            <a:srgbClr val="000000"/>
                          </a:solidFill>
                          <a:effectLst/>
                          <a:latin typeface="Calibri" panose="020F0502020204030204" pitchFamily="34" charset="0"/>
                        </a:rPr>
                        <a:t>Health</a:t>
                      </a:r>
                    </a:p>
                  </a:txBody>
                  <a:tcPr marL="9525" marR="9525" marT="9525"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285</a:t>
                      </a:r>
                    </a:p>
                  </a:txBody>
                  <a:tcPr marL="9525" marR="9525" marT="9525"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extLst>
                  <a:ext uri="{0D108BD9-81ED-4DB2-BD59-A6C34878D82A}">
                    <a16:rowId xmlns:a16="http://schemas.microsoft.com/office/drawing/2014/main" val="3074771427"/>
                  </a:ext>
                </a:extLst>
              </a:tr>
              <a:tr h="228392">
                <a:tc>
                  <a:txBody>
                    <a:bodyPr/>
                    <a:lstStyle/>
                    <a:p>
                      <a:pPr algn="l" fontAlgn="b"/>
                      <a:r>
                        <a:rPr lang="en-GB" sz="1100" b="0" i="0" u="none" strike="noStrike" dirty="0">
                          <a:solidFill>
                            <a:srgbClr val="000000"/>
                          </a:solidFill>
                          <a:effectLst/>
                          <a:latin typeface="Calibri" panose="020F0502020204030204" pitchFamily="34" charset="0"/>
                        </a:rPr>
                        <a:t>Transport &amp; storage (inc postal)</a:t>
                      </a:r>
                    </a:p>
                  </a:txBody>
                  <a:tcPr marL="9525" marR="9525" marT="9525"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255</a:t>
                      </a:r>
                    </a:p>
                  </a:txBody>
                  <a:tcPr marL="9525" marR="9525" marT="9525"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extLst>
                  <a:ext uri="{0D108BD9-81ED-4DB2-BD59-A6C34878D82A}">
                    <a16:rowId xmlns:a16="http://schemas.microsoft.com/office/drawing/2014/main" val="444322406"/>
                  </a:ext>
                </a:extLst>
              </a:tr>
              <a:tr h="228392">
                <a:tc>
                  <a:txBody>
                    <a:bodyPr/>
                    <a:lstStyle/>
                    <a:p>
                      <a:pPr algn="l" fontAlgn="b"/>
                      <a:r>
                        <a:rPr lang="en-GB" sz="1100" b="0" i="0" u="none" strike="noStrike" dirty="0">
                          <a:solidFill>
                            <a:srgbClr val="000000"/>
                          </a:solidFill>
                          <a:effectLst/>
                          <a:latin typeface="Calibri" panose="020F0502020204030204" pitchFamily="34" charset="0"/>
                        </a:rPr>
                        <a:t>Education</a:t>
                      </a:r>
                    </a:p>
                  </a:txBody>
                  <a:tcPr marL="9525" marR="9525" marT="9525"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180</a:t>
                      </a:r>
                    </a:p>
                  </a:txBody>
                  <a:tcPr marL="9525" marR="9525" marT="9525"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extLst>
                  <a:ext uri="{0D108BD9-81ED-4DB2-BD59-A6C34878D82A}">
                    <a16:rowId xmlns:a16="http://schemas.microsoft.com/office/drawing/2014/main" val="1372714793"/>
                  </a:ext>
                </a:extLst>
              </a:tr>
              <a:tr h="228392">
                <a:tc>
                  <a:txBody>
                    <a:bodyPr/>
                    <a:lstStyle/>
                    <a:p>
                      <a:pPr algn="l" fontAlgn="b"/>
                      <a:r>
                        <a:rPr lang="en-GB" sz="1100" b="0" i="0" u="none" strike="noStrike" dirty="0">
                          <a:solidFill>
                            <a:srgbClr val="000000"/>
                          </a:solidFill>
                          <a:effectLst/>
                          <a:latin typeface="Calibri" panose="020F0502020204030204" pitchFamily="34" charset="0"/>
                        </a:rPr>
                        <a:t>Financial &amp; insurance</a:t>
                      </a:r>
                    </a:p>
                  </a:txBody>
                  <a:tcPr marL="9525" marR="9525" marT="9525"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110</a:t>
                      </a:r>
                    </a:p>
                  </a:txBody>
                  <a:tcPr marL="9525" marR="9525" marT="9525"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extLst>
                  <a:ext uri="{0D108BD9-81ED-4DB2-BD59-A6C34878D82A}">
                    <a16:rowId xmlns:a16="http://schemas.microsoft.com/office/drawing/2014/main" val="207310293"/>
                  </a:ext>
                </a:extLst>
              </a:tr>
              <a:tr h="228392">
                <a:tc>
                  <a:txBody>
                    <a:bodyPr/>
                    <a:lstStyle/>
                    <a:p>
                      <a:pPr algn="l" fontAlgn="b"/>
                      <a:r>
                        <a:rPr lang="en-GB" sz="1100" b="0" i="0" u="none" strike="noStrike" dirty="0">
                          <a:solidFill>
                            <a:srgbClr val="000000"/>
                          </a:solidFill>
                          <a:effectLst/>
                          <a:latin typeface="Calibri" panose="020F0502020204030204" pitchFamily="34" charset="0"/>
                        </a:rPr>
                        <a:t>Public administration &amp; defence</a:t>
                      </a:r>
                    </a:p>
                  </a:txBody>
                  <a:tcPr marL="9525" marR="9525" marT="9525"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110</a:t>
                      </a:r>
                    </a:p>
                  </a:txBody>
                  <a:tcPr marL="9525" marR="9525" marT="9525"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extLst>
                  <a:ext uri="{0D108BD9-81ED-4DB2-BD59-A6C34878D82A}">
                    <a16:rowId xmlns:a16="http://schemas.microsoft.com/office/drawing/2014/main" val="2877460271"/>
                  </a:ext>
                </a:extLst>
              </a:tr>
              <a:tr h="228392">
                <a:tc>
                  <a:txBody>
                    <a:bodyPr/>
                    <a:lstStyle/>
                    <a:p>
                      <a:pPr algn="l" fontAlgn="b"/>
                      <a:r>
                        <a:rPr lang="en-GB" sz="1100" b="0" i="0" u="none" strike="noStrike" dirty="0">
                          <a:solidFill>
                            <a:srgbClr val="000000"/>
                          </a:solidFill>
                          <a:effectLst/>
                          <a:latin typeface="Calibri" panose="020F0502020204030204" pitchFamily="34" charset="0"/>
                        </a:rPr>
                        <a:t>Mining, quarrying &amp; utilities</a:t>
                      </a:r>
                    </a:p>
                  </a:txBody>
                  <a:tcPr marL="9525" marR="9525" marT="9525"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65</a:t>
                      </a:r>
                    </a:p>
                  </a:txBody>
                  <a:tcPr marL="9525" marR="9525" marT="9525"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extLst>
                  <a:ext uri="{0D108BD9-81ED-4DB2-BD59-A6C34878D82A}">
                    <a16:rowId xmlns:a16="http://schemas.microsoft.com/office/drawing/2014/main" val="3461103688"/>
                  </a:ext>
                </a:extLst>
              </a:tr>
              <a:tr h="228392">
                <a:tc>
                  <a:txBody>
                    <a:bodyPr/>
                    <a:lstStyle/>
                    <a:p>
                      <a:pPr algn="l" fontAlgn="b"/>
                      <a:r>
                        <a:rPr lang="en-GB" sz="1100" b="1" i="0" u="none" strike="noStrike" dirty="0">
                          <a:solidFill>
                            <a:srgbClr val="000000"/>
                          </a:solidFill>
                          <a:effectLst/>
                          <a:latin typeface="Calibri" panose="020F0502020204030204" pitchFamily="34" charset="0"/>
                        </a:rPr>
                        <a:t>TOTAL ENTERPRISES</a:t>
                      </a:r>
                    </a:p>
                  </a:txBody>
                  <a:tcPr marL="9525" marR="9525" marT="9525" marB="0" anchor="b">
                    <a:lnL>
                      <a:noFill/>
                    </a:lnL>
                    <a:lnR>
                      <a:noFill/>
                    </a:lnR>
                    <a:lnT>
                      <a:noFill/>
                    </a:lnT>
                    <a:lnB>
                      <a:noFill/>
                    </a:lnB>
                  </a:tcPr>
                </a:tc>
                <a:tc>
                  <a:txBody>
                    <a:bodyPr/>
                    <a:lstStyle/>
                    <a:p>
                      <a:pPr algn="r" fontAlgn="b"/>
                      <a:r>
                        <a:rPr lang="en-GB" sz="1100" b="1" i="0" u="none" strike="noStrike" dirty="0">
                          <a:solidFill>
                            <a:srgbClr val="000000"/>
                          </a:solidFill>
                          <a:effectLst/>
                          <a:latin typeface="Calibri" panose="020F0502020204030204" pitchFamily="34" charset="0"/>
                        </a:rPr>
                        <a:t>10,355</a:t>
                      </a:r>
                    </a:p>
                  </a:txBody>
                  <a:tcPr marL="9525" marR="9525" marT="9525" marB="0" anchor="b">
                    <a:lnL>
                      <a:noFill/>
                    </a:lnL>
                    <a:lnR>
                      <a:noFill/>
                    </a:lnR>
                    <a:lnT>
                      <a:noFill/>
                    </a:lnT>
                    <a:lnB>
                      <a:noFill/>
                    </a:lnB>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391931875"/>
                  </a:ext>
                </a:extLst>
              </a:tr>
            </a:tbl>
          </a:graphicData>
        </a:graphic>
      </p:graphicFrame>
      <p:sp>
        <p:nvSpPr>
          <p:cNvPr id="13" name="TextBox 12"/>
          <p:cNvSpPr txBox="1"/>
          <p:nvPr/>
        </p:nvSpPr>
        <p:spPr>
          <a:xfrm>
            <a:off x="287337" y="5684890"/>
            <a:ext cx="5269042" cy="954107"/>
          </a:xfrm>
          <a:prstGeom prst="rect">
            <a:avLst/>
          </a:prstGeom>
          <a:solidFill>
            <a:schemeClr val="bg1"/>
          </a:solidFill>
        </p:spPr>
        <p:txBody>
          <a:bodyPr wrap="square" rtlCol="0">
            <a:spAutoFit/>
          </a:bodyPr>
          <a:lstStyle/>
          <a:p>
            <a:r>
              <a:rPr lang="en-US" sz="1400" b="1" dirty="0" smtClean="0">
                <a:solidFill>
                  <a:schemeClr val="bg1">
                    <a:lumMod val="65000"/>
                  </a:schemeClr>
                </a:solidFill>
              </a:rPr>
              <a:t>Need to know</a:t>
            </a:r>
            <a:r>
              <a:rPr lang="en-US" sz="1400" dirty="0">
                <a:solidFill>
                  <a:schemeClr val="bg1">
                    <a:lumMod val="65000"/>
                  </a:schemeClr>
                </a:solidFill>
              </a:rPr>
              <a:t>:  An </a:t>
            </a:r>
            <a:r>
              <a:rPr lang="en-US" sz="1400" b="1" dirty="0">
                <a:solidFill>
                  <a:schemeClr val="bg1">
                    <a:lumMod val="65000"/>
                  </a:schemeClr>
                </a:solidFill>
              </a:rPr>
              <a:t>enterprise</a:t>
            </a:r>
            <a:r>
              <a:rPr lang="en-US" sz="1400" dirty="0">
                <a:solidFill>
                  <a:schemeClr val="bg1">
                    <a:lumMod val="65000"/>
                  </a:schemeClr>
                </a:solidFill>
              </a:rPr>
              <a:t> can be thought of as the overall business, made up of all the individual sites or workplaces.</a:t>
            </a:r>
          </a:p>
          <a:p>
            <a:r>
              <a:rPr lang="en-US" sz="1400" b="1" dirty="0" smtClean="0">
                <a:solidFill>
                  <a:schemeClr val="bg1">
                    <a:lumMod val="65000"/>
                  </a:schemeClr>
                </a:solidFill>
              </a:rPr>
              <a:t>Employments</a:t>
            </a:r>
            <a:r>
              <a:rPr lang="en-US" sz="1400" dirty="0" smtClean="0">
                <a:solidFill>
                  <a:schemeClr val="bg1">
                    <a:lumMod val="65000"/>
                  </a:schemeClr>
                </a:solidFill>
              </a:rPr>
              <a:t> </a:t>
            </a:r>
            <a:r>
              <a:rPr lang="en-US" sz="1400" dirty="0">
                <a:solidFill>
                  <a:schemeClr val="bg1">
                    <a:lumMod val="65000"/>
                  </a:schemeClr>
                </a:solidFill>
              </a:rPr>
              <a:t>includes employees plus the number of working owners.</a:t>
            </a:r>
            <a:endParaRPr lang="en-GB" sz="1400" dirty="0">
              <a:solidFill>
                <a:schemeClr val="bg1">
                  <a:lumMod val="65000"/>
                </a:schemeClr>
              </a:solidFill>
            </a:endParaRPr>
          </a:p>
        </p:txBody>
      </p:sp>
      <p:graphicFrame>
        <p:nvGraphicFramePr>
          <p:cNvPr id="8" name="Content Placeholder 7" descr="Table showing the number of employees (full and part-time) and the number of employments by industry sector ranked by highest number of total employees (manufacturing and health highest, financial &amp; insurance lowest)" title="Herefordshire employees &amp; employments by industry sector"/>
          <p:cNvGraphicFramePr>
            <a:graphicFrameLocks noGrp="1"/>
          </p:cNvGraphicFramePr>
          <p:nvPr>
            <p:ph sz="half" idx="2"/>
            <p:extLst>
              <p:ext uri="{D42A27DB-BD31-4B8C-83A1-F6EECF244321}">
                <p14:modId xmlns:p14="http://schemas.microsoft.com/office/powerpoint/2010/main" val="3825024866"/>
              </p:ext>
            </p:extLst>
          </p:nvPr>
        </p:nvGraphicFramePr>
        <p:xfrm>
          <a:off x="5673435" y="778697"/>
          <a:ext cx="6008491" cy="4679566"/>
        </p:xfrm>
        <a:graphic>
          <a:graphicData uri="http://schemas.openxmlformats.org/drawingml/2006/table">
            <a:tbl>
              <a:tblPr firstRow="1"/>
              <a:tblGrid>
                <a:gridCol w="3046559">
                  <a:extLst>
                    <a:ext uri="{9D8B030D-6E8A-4147-A177-3AD203B41FA5}">
                      <a16:colId xmlns:a16="http://schemas.microsoft.com/office/drawing/2014/main" val="3272559636"/>
                    </a:ext>
                  </a:extLst>
                </a:gridCol>
                <a:gridCol w="732346">
                  <a:extLst>
                    <a:ext uri="{9D8B030D-6E8A-4147-A177-3AD203B41FA5}">
                      <a16:colId xmlns:a16="http://schemas.microsoft.com/office/drawing/2014/main" val="906722240"/>
                    </a:ext>
                  </a:extLst>
                </a:gridCol>
                <a:gridCol w="663993">
                  <a:extLst>
                    <a:ext uri="{9D8B030D-6E8A-4147-A177-3AD203B41FA5}">
                      <a16:colId xmlns:a16="http://schemas.microsoft.com/office/drawing/2014/main" val="1746036521"/>
                    </a:ext>
                  </a:extLst>
                </a:gridCol>
                <a:gridCol w="654229">
                  <a:extLst>
                    <a:ext uri="{9D8B030D-6E8A-4147-A177-3AD203B41FA5}">
                      <a16:colId xmlns:a16="http://schemas.microsoft.com/office/drawing/2014/main" val="4229296695"/>
                    </a:ext>
                  </a:extLst>
                </a:gridCol>
                <a:gridCol w="911364">
                  <a:extLst>
                    <a:ext uri="{9D8B030D-6E8A-4147-A177-3AD203B41FA5}">
                      <a16:colId xmlns:a16="http://schemas.microsoft.com/office/drawing/2014/main" val="1690881080"/>
                    </a:ext>
                  </a:extLst>
                </a:gridCol>
              </a:tblGrid>
              <a:tr h="505304">
                <a:tc>
                  <a:txBody>
                    <a:bodyPr/>
                    <a:lstStyle/>
                    <a:p>
                      <a:pPr algn="l" fontAlgn="b"/>
                      <a:r>
                        <a:rPr lang="en-GB" sz="1000" b="1" i="0" u="none" strike="noStrike" dirty="0">
                          <a:solidFill>
                            <a:srgbClr val="000000"/>
                          </a:solidFill>
                          <a:effectLst/>
                          <a:latin typeface="Calibri" panose="020F0502020204030204" pitchFamily="34" charset="0"/>
                        </a:rPr>
                        <a:t>Industry</a:t>
                      </a:r>
                    </a:p>
                  </a:txBody>
                  <a:tcPr marL="8430" marR="8430" marT="8430" marB="0" anchor="b">
                    <a:lnL>
                      <a:noFill/>
                    </a:lnL>
                    <a:lnR>
                      <a:noFill/>
                    </a:lnR>
                    <a:lnT>
                      <a:noFill/>
                    </a:lnT>
                    <a:lnB>
                      <a:noFill/>
                    </a:lnB>
                  </a:tcPr>
                </a:tc>
                <a:tc>
                  <a:txBody>
                    <a:bodyPr/>
                    <a:lstStyle/>
                    <a:p>
                      <a:pPr algn="l" fontAlgn="b"/>
                      <a:r>
                        <a:rPr lang="en-GB" sz="1000" b="1" i="0" u="none" strike="noStrike" dirty="0">
                          <a:solidFill>
                            <a:srgbClr val="000000"/>
                          </a:solidFill>
                          <a:effectLst/>
                          <a:latin typeface="Calibri" panose="020F0502020204030204" pitchFamily="34" charset="0"/>
                        </a:rPr>
                        <a:t>Total Employees</a:t>
                      </a:r>
                    </a:p>
                  </a:txBody>
                  <a:tcPr marL="8430" marR="8430" marT="8430" marB="0" anchor="b">
                    <a:lnL>
                      <a:noFill/>
                    </a:lnL>
                    <a:lnR>
                      <a:noFill/>
                    </a:lnR>
                    <a:lnT>
                      <a:noFill/>
                    </a:lnT>
                    <a:lnB>
                      <a:noFill/>
                    </a:lnB>
                  </a:tcPr>
                </a:tc>
                <a:tc>
                  <a:txBody>
                    <a:bodyPr/>
                    <a:lstStyle/>
                    <a:p>
                      <a:pPr algn="l" fontAlgn="b"/>
                      <a:r>
                        <a:rPr lang="en-GB" sz="1000" b="1" i="0" u="none" strike="noStrike" dirty="0">
                          <a:solidFill>
                            <a:srgbClr val="000000"/>
                          </a:solidFill>
                          <a:effectLst/>
                          <a:latin typeface="Calibri" panose="020F0502020204030204" pitchFamily="34" charset="0"/>
                        </a:rPr>
                        <a:t>Full-time</a:t>
                      </a:r>
                    </a:p>
                  </a:txBody>
                  <a:tcPr marL="8430" marR="8430" marT="8430" marB="0" anchor="b">
                    <a:lnL>
                      <a:noFill/>
                    </a:lnL>
                    <a:lnR>
                      <a:noFill/>
                    </a:lnR>
                    <a:lnT>
                      <a:noFill/>
                    </a:lnT>
                    <a:lnB>
                      <a:noFill/>
                    </a:lnB>
                  </a:tcPr>
                </a:tc>
                <a:tc>
                  <a:txBody>
                    <a:bodyPr/>
                    <a:lstStyle/>
                    <a:p>
                      <a:pPr algn="l" fontAlgn="b"/>
                      <a:r>
                        <a:rPr lang="en-GB" sz="1000" b="1" i="0" u="none" strike="noStrike" dirty="0">
                          <a:solidFill>
                            <a:srgbClr val="000000"/>
                          </a:solidFill>
                          <a:effectLst/>
                          <a:latin typeface="Calibri" panose="020F0502020204030204" pitchFamily="34" charset="0"/>
                        </a:rPr>
                        <a:t>Part-time</a:t>
                      </a:r>
                    </a:p>
                  </a:txBody>
                  <a:tcPr marL="8430" marR="8430" marT="843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GB" sz="1000" b="1" i="0" u="none" strike="noStrike" dirty="0">
                          <a:solidFill>
                            <a:srgbClr val="000000"/>
                          </a:solidFill>
                          <a:effectLst/>
                          <a:latin typeface="Calibri" panose="020F0502020204030204" pitchFamily="34" charset="0"/>
                        </a:rPr>
                        <a:t>Total Employments</a:t>
                      </a:r>
                    </a:p>
                  </a:txBody>
                  <a:tcPr marL="8430" marR="8430" marT="8430"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94117841"/>
                  </a:ext>
                </a:extLst>
              </a:tr>
              <a:tr h="219698">
                <a:tc>
                  <a:txBody>
                    <a:bodyPr/>
                    <a:lstStyle/>
                    <a:p>
                      <a:pPr algn="l" fontAlgn="b"/>
                      <a:r>
                        <a:rPr lang="en-GB" sz="1000" b="0" i="0" u="none" strike="noStrike" dirty="0">
                          <a:solidFill>
                            <a:srgbClr val="000000"/>
                          </a:solidFill>
                          <a:effectLst/>
                          <a:latin typeface="Calibri" panose="020F0502020204030204" pitchFamily="34" charset="0"/>
                        </a:rPr>
                        <a:t>Manufacturing</a:t>
                      </a:r>
                    </a:p>
                  </a:txBody>
                  <a:tcPr marL="8430" marR="8430" marT="8430" marB="0" anchor="b">
                    <a:lnL>
                      <a:noFill/>
                    </a:lnL>
                    <a:lnR>
                      <a:noFill/>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12,000</a:t>
                      </a:r>
                    </a:p>
                  </a:txBody>
                  <a:tcPr marL="8430" marR="8430" marT="8430" marB="0" anchor="b">
                    <a:lnL>
                      <a:noFill/>
                    </a:lnL>
                    <a:lnR>
                      <a:noFill/>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11,000</a:t>
                      </a:r>
                    </a:p>
                  </a:txBody>
                  <a:tcPr marL="8430" marR="8430" marT="8430" marB="0" anchor="b">
                    <a:lnL>
                      <a:noFill/>
                    </a:lnL>
                    <a:lnR>
                      <a:noFill/>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1,250</a:t>
                      </a:r>
                    </a:p>
                  </a:txBody>
                  <a:tcPr marL="8430" marR="8430" marT="843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12,000</a:t>
                      </a:r>
                    </a:p>
                  </a:txBody>
                  <a:tcPr marL="8430" marR="8430" marT="8430"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24533819"/>
                  </a:ext>
                </a:extLst>
              </a:tr>
              <a:tr h="219698">
                <a:tc>
                  <a:txBody>
                    <a:bodyPr/>
                    <a:lstStyle/>
                    <a:p>
                      <a:pPr algn="l" fontAlgn="b"/>
                      <a:r>
                        <a:rPr lang="en-GB" sz="1000" b="0" i="0" u="none" strike="noStrike" dirty="0">
                          <a:solidFill>
                            <a:srgbClr val="000000"/>
                          </a:solidFill>
                          <a:effectLst/>
                          <a:latin typeface="Calibri" panose="020F0502020204030204" pitchFamily="34" charset="0"/>
                        </a:rPr>
                        <a:t>Health</a:t>
                      </a:r>
                    </a:p>
                  </a:txBody>
                  <a:tcPr marL="8430" marR="8430" marT="8430" marB="0" anchor="b">
                    <a:lnL>
                      <a:noFill/>
                    </a:lnL>
                    <a:lnR>
                      <a:noFill/>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12,000</a:t>
                      </a:r>
                    </a:p>
                  </a:txBody>
                  <a:tcPr marL="8430" marR="8430" marT="8430" marB="0" anchor="b">
                    <a:lnL>
                      <a:noFill/>
                    </a:lnL>
                    <a:lnR>
                      <a:noFill/>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6,000</a:t>
                      </a:r>
                    </a:p>
                  </a:txBody>
                  <a:tcPr marL="8430" marR="8430" marT="8430" marB="0" anchor="b">
                    <a:lnL>
                      <a:noFill/>
                    </a:lnL>
                    <a:lnR>
                      <a:noFill/>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6,000</a:t>
                      </a:r>
                    </a:p>
                  </a:txBody>
                  <a:tcPr marL="8430" marR="8430" marT="843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12,000</a:t>
                      </a:r>
                    </a:p>
                  </a:txBody>
                  <a:tcPr marL="8430" marR="8430" marT="8430"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37126223"/>
                  </a:ext>
                </a:extLst>
              </a:tr>
              <a:tr h="219698">
                <a:tc>
                  <a:txBody>
                    <a:bodyPr/>
                    <a:lstStyle/>
                    <a:p>
                      <a:pPr algn="l" fontAlgn="b"/>
                      <a:r>
                        <a:rPr lang="en-GB" sz="1000" b="0" i="0" u="none" strike="noStrike" dirty="0">
                          <a:solidFill>
                            <a:srgbClr val="000000"/>
                          </a:solidFill>
                          <a:effectLst/>
                          <a:latin typeface="Calibri" panose="020F0502020204030204" pitchFamily="34" charset="0"/>
                        </a:rPr>
                        <a:t>Retail</a:t>
                      </a:r>
                    </a:p>
                  </a:txBody>
                  <a:tcPr marL="8430" marR="8430" marT="8430" marB="0" anchor="b">
                    <a:lnL>
                      <a:noFill/>
                    </a:lnL>
                    <a:lnR>
                      <a:noFill/>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8,000</a:t>
                      </a:r>
                    </a:p>
                  </a:txBody>
                  <a:tcPr marL="8430" marR="8430" marT="8430" marB="0" anchor="b">
                    <a:lnL>
                      <a:noFill/>
                    </a:lnL>
                    <a:lnR>
                      <a:noFill/>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3,500</a:t>
                      </a:r>
                    </a:p>
                  </a:txBody>
                  <a:tcPr marL="8430" marR="8430" marT="8430" marB="0" anchor="b">
                    <a:lnL>
                      <a:noFill/>
                    </a:lnL>
                    <a:lnR>
                      <a:noFill/>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5,000</a:t>
                      </a:r>
                    </a:p>
                  </a:txBody>
                  <a:tcPr marL="8430" marR="8430" marT="843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9,000</a:t>
                      </a:r>
                    </a:p>
                  </a:txBody>
                  <a:tcPr marL="8430" marR="8430" marT="8430"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4982218"/>
                  </a:ext>
                </a:extLst>
              </a:tr>
              <a:tr h="219698">
                <a:tc>
                  <a:txBody>
                    <a:bodyPr/>
                    <a:lstStyle/>
                    <a:p>
                      <a:pPr algn="l" fontAlgn="b"/>
                      <a:r>
                        <a:rPr lang="en-GB" sz="1000" b="0" i="0" u="none" strike="noStrike" dirty="0">
                          <a:solidFill>
                            <a:srgbClr val="000000"/>
                          </a:solidFill>
                          <a:effectLst/>
                          <a:latin typeface="Calibri" panose="020F0502020204030204" pitchFamily="34" charset="0"/>
                        </a:rPr>
                        <a:t>Accommodation &amp; food services</a:t>
                      </a:r>
                    </a:p>
                  </a:txBody>
                  <a:tcPr marL="8430" marR="8430" marT="8430" marB="0" anchor="b">
                    <a:lnL>
                      <a:noFill/>
                    </a:lnL>
                    <a:lnR>
                      <a:noFill/>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8,000</a:t>
                      </a:r>
                    </a:p>
                  </a:txBody>
                  <a:tcPr marL="8430" marR="8430" marT="8430" marB="0" anchor="b">
                    <a:lnL>
                      <a:noFill/>
                    </a:lnL>
                    <a:lnR>
                      <a:noFill/>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2,500</a:t>
                      </a:r>
                    </a:p>
                  </a:txBody>
                  <a:tcPr marL="8430" marR="8430" marT="8430" marB="0" anchor="b">
                    <a:lnL>
                      <a:noFill/>
                    </a:lnL>
                    <a:lnR>
                      <a:noFill/>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5,000</a:t>
                      </a:r>
                    </a:p>
                  </a:txBody>
                  <a:tcPr marL="8430" marR="8430" marT="843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8,000</a:t>
                      </a:r>
                    </a:p>
                  </a:txBody>
                  <a:tcPr marL="8430" marR="8430" marT="8430"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07254639"/>
                  </a:ext>
                </a:extLst>
              </a:tr>
              <a:tr h="219698">
                <a:tc>
                  <a:txBody>
                    <a:bodyPr/>
                    <a:lstStyle/>
                    <a:p>
                      <a:pPr algn="l" fontAlgn="b"/>
                      <a:r>
                        <a:rPr lang="en-GB" sz="1000" b="0" i="0" u="none" strike="noStrike" dirty="0">
                          <a:solidFill>
                            <a:srgbClr val="000000"/>
                          </a:solidFill>
                          <a:effectLst/>
                          <a:latin typeface="Calibri" panose="020F0502020204030204" pitchFamily="34" charset="0"/>
                        </a:rPr>
                        <a:t>Agriculture, forestry &amp; fishing</a:t>
                      </a:r>
                    </a:p>
                  </a:txBody>
                  <a:tcPr marL="8430" marR="8430" marT="8430" marB="0" anchor="b">
                    <a:lnL>
                      <a:noFill/>
                    </a:lnL>
                    <a:lnR>
                      <a:noFill/>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6,000</a:t>
                      </a:r>
                    </a:p>
                  </a:txBody>
                  <a:tcPr marL="8430" marR="8430" marT="8430" marB="0" anchor="b">
                    <a:lnL>
                      <a:noFill/>
                    </a:lnL>
                    <a:lnR>
                      <a:noFill/>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5,000</a:t>
                      </a:r>
                    </a:p>
                  </a:txBody>
                  <a:tcPr marL="8430" marR="8430" marT="8430" marB="0" anchor="b">
                    <a:lnL>
                      <a:noFill/>
                    </a:lnL>
                    <a:lnR>
                      <a:noFill/>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600</a:t>
                      </a:r>
                    </a:p>
                  </a:txBody>
                  <a:tcPr marL="8430" marR="8430" marT="843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11,000</a:t>
                      </a:r>
                    </a:p>
                  </a:txBody>
                  <a:tcPr marL="8430" marR="8430" marT="8430"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98160963"/>
                  </a:ext>
                </a:extLst>
              </a:tr>
              <a:tr h="219698">
                <a:tc>
                  <a:txBody>
                    <a:bodyPr/>
                    <a:lstStyle/>
                    <a:p>
                      <a:pPr algn="l" fontAlgn="b"/>
                      <a:r>
                        <a:rPr lang="en-GB" sz="1000" b="0" i="0" u="none" strike="noStrike" dirty="0">
                          <a:solidFill>
                            <a:srgbClr val="000000"/>
                          </a:solidFill>
                          <a:effectLst/>
                          <a:latin typeface="Calibri" panose="020F0502020204030204" pitchFamily="34" charset="0"/>
                        </a:rPr>
                        <a:t>Education</a:t>
                      </a:r>
                    </a:p>
                  </a:txBody>
                  <a:tcPr marL="8430" marR="8430" marT="8430" marB="0" anchor="b">
                    <a:lnL>
                      <a:noFill/>
                    </a:lnL>
                    <a:lnR>
                      <a:noFill/>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6,000</a:t>
                      </a:r>
                    </a:p>
                  </a:txBody>
                  <a:tcPr marL="8430" marR="8430" marT="8430" marB="0" anchor="b">
                    <a:lnL>
                      <a:noFill/>
                    </a:lnL>
                    <a:lnR>
                      <a:noFill/>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3,000</a:t>
                      </a:r>
                    </a:p>
                  </a:txBody>
                  <a:tcPr marL="8430" marR="8430" marT="8430" marB="0" anchor="b">
                    <a:lnL>
                      <a:noFill/>
                    </a:lnL>
                    <a:lnR>
                      <a:noFill/>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3,500</a:t>
                      </a:r>
                    </a:p>
                  </a:txBody>
                  <a:tcPr marL="8430" marR="8430" marT="843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6,000</a:t>
                      </a:r>
                    </a:p>
                  </a:txBody>
                  <a:tcPr marL="8430" marR="8430" marT="8430"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4883449"/>
                  </a:ext>
                </a:extLst>
              </a:tr>
              <a:tr h="219698">
                <a:tc>
                  <a:txBody>
                    <a:bodyPr/>
                    <a:lstStyle/>
                    <a:p>
                      <a:pPr algn="l" fontAlgn="b"/>
                      <a:r>
                        <a:rPr lang="en-GB" sz="1000" b="0" i="0" u="none" strike="noStrike" dirty="0">
                          <a:solidFill>
                            <a:srgbClr val="000000"/>
                          </a:solidFill>
                          <a:effectLst/>
                          <a:latin typeface="Calibri" panose="020F0502020204030204" pitchFamily="34" charset="0"/>
                        </a:rPr>
                        <a:t>Business administration &amp; support services</a:t>
                      </a:r>
                    </a:p>
                  </a:txBody>
                  <a:tcPr marL="8430" marR="8430" marT="8430" marB="0" anchor="b">
                    <a:lnL>
                      <a:noFill/>
                    </a:lnL>
                    <a:lnR>
                      <a:noFill/>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4,500</a:t>
                      </a:r>
                    </a:p>
                  </a:txBody>
                  <a:tcPr marL="8430" marR="8430" marT="8430" marB="0" anchor="b">
                    <a:lnL>
                      <a:noFill/>
                    </a:lnL>
                    <a:lnR>
                      <a:noFill/>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3,000</a:t>
                      </a:r>
                    </a:p>
                  </a:txBody>
                  <a:tcPr marL="8430" marR="8430" marT="8430" marB="0" anchor="b">
                    <a:lnL>
                      <a:noFill/>
                    </a:lnL>
                    <a:lnR>
                      <a:noFill/>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1,750</a:t>
                      </a:r>
                    </a:p>
                  </a:txBody>
                  <a:tcPr marL="8430" marR="8430" marT="843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5,000</a:t>
                      </a:r>
                    </a:p>
                  </a:txBody>
                  <a:tcPr marL="8430" marR="8430" marT="8430"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34660553"/>
                  </a:ext>
                </a:extLst>
              </a:tr>
              <a:tr h="219698">
                <a:tc>
                  <a:txBody>
                    <a:bodyPr/>
                    <a:lstStyle/>
                    <a:p>
                      <a:pPr algn="l" fontAlgn="b"/>
                      <a:r>
                        <a:rPr lang="en-GB" sz="1000" b="0" i="0" u="none" strike="noStrike" dirty="0">
                          <a:solidFill>
                            <a:srgbClr val="000000"/>
                          </a:solidFill>
                          <a:effectLst/>
                          <a:latin typeface="Calibri" panose="020F0502020204030204" pitchFamily="34" charset="0"/>
                        </a:rPr>
                        <a:t>Construction</a:t>
                      </a:r>
                    </a:p>
                  </a:txBody>
                  <a:tcPr marL="8430" marR="8430" marT="8430" marB="0" anchor="b">
                    <a:lnL>
                      <a:noFill/>
                    </a:lnL>
                    <a:lnR>
                      <a:noFill/>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4,000</a:t>
                      </a:r>
                    </a:p>
                  </a:txBody>
                  <a:tcPr marL="8430" marR="8430" marT="8430" marB="0" anchor="b">
                    <a:lnL>
                      <a:noFill/>
                    </a:lnL>
                    <a:lnR>
                      <a:noFill/>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3,500</a:t>
                      </a:r>
                    </a:p>
                  </a:txBody>
                  <a:tcPr marL="8430" marR="8430" marT="8430" marB="0" anchor="b">
                    <a:lnL>
                      <a:noFill/>
                    </a:lnL>
                    <a:lnR>
                      <a:noFill/>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500</a:t>
                      </a:r>
                    </a:p>
                  </a:txBody>
                  <a:tcPr marL="8430" marR="8430" marT="843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4,500</a:t>
                      </a:r>
                    </a:p>
                  </a:txBody>
                  <a:tcPr marL="8430" marR="8430" marT="8430"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18052914"/>
                  </a:ext>
                </a:extLst>
              </a:tr>
              <a:tr h="219698">
                <a:tc>
                  <a:txBody>
                    <a:bodyPr/>
                    <a:lstStyle/>
                    <a:p>
                      <a:pPr algn="l" fontAlgn="b"/>
                      <a:r>
                        <a:rPr lang="en-GB" sz="1000" b="0" i="0" u="none" strike="noStrike" dirty="0">
                          <a:solidFill>
                            <a:srgbClr val="000000"/>
                          </a:solidFill>
                          <a:effectLst/>
                          <a:latin typeface="Calibri" panose="020F0502020204030204" pitchFamily="34" charset="0"/>
                        </a:rPr>
                        <a:t>Professional, scientific &amp; technical</a:t>
                      </a:r>
                    </a:p>
                  </a:txBody>
                  <a:tcPr marL="8430" marR="8430" marT="8430" marB="0" anchor="b">
                    <a:lnL>
                      <a:noFill/>
                    </a:lnL>
                    <a:lnR>
                      <a:noFill/>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4,000</a:t>
                      </a:r>
                    </a:p>
                  </a:txBody>
                  <a:tcPr marL="8430" marR="8430" marT="8430" marB="0" anchor="b">
                    <a:lnL>
                      <a:noFill/>
                    </a:lnL>
                    <a:lnR>
                      <a:noFill/>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3,500</a:t>
                      </a:r>
                    </a:p>
                  </a:txBody>
                  <a:tcPr marL="8430" marR="8430" marT="8430" marB="0" anchor="b">
                    <a:lnL>
                      <a:noFill/>
                    </a:lnL>
                    <a:lnR>
                      <a:noFill/>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900</a:t>
                      </a:r>
                    </a:p>
                  </a:txBody>
                  <a:tcPr marL="8430" marR="8430" marT="843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4,500</a:t>
                      </a:r>
                    </a:p>
                  </a:txBody>
                  <a:tcPr marL="8430" marR="8430" marT="8430"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49680686"/>
                  </a:ext>
                </a:extLst>
              </a:tr>
              <a:tr h="219698">
                <a:tc>
                  <a:txBody>
                    <a:bodyPr/>
                    <a:lstStyle/>
                    <a:p>
                      <a:pPr algn="l" fontAlgn="b"/>
                      <a:r>
                        <a:rPr lang="en-US" sz="1000" b="0" i="0" u="none" strike="noStrike" dirty="0">
                          <a:solidFill>
                            <a:srgbClr val="000000"/>
                          </a:solidFill>
                          <a:effectLst/>
                          <a:latin typeface="Calibri" panose="020F0502020204030204" pitchFamily="34" charset="0"/>
                        </a:rPr>
                        <a:t>Arts, entertainment, recreation &amp; other services</a:t>
                      </a:r>
                    </a:p>
                  </a:txBody>
                  <a:tcPr marL="8430" marR="8430" marT="8430" marB="0" anchor="b">
                    <a:lnL>
                      <a:noFill/>
                    </a:lnL>
                    <a:lnR>
                      <a:noFill/>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3,500</a:t>
                      </a:r>
                    </a:p>
                  </a:txBody>
                  <a:tcPr marL="8430" marR="8430" marT="8430" marB="0" anchor="b">
                    <a:lnL>
                      <a:noFill/>
                    </a:lnL>
                    <a:lnR>
                      <a:noFill/>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1,750</a:t>
                      </a:r>
                    </a:p>
                  </a:txBody>
                  <a:tcPr marL="8430" marR="8430" marT="8430" marB="0" anchor="b">
                    <a:lnL>
                      <a:noFill/>
                    </a:lnL>
                    <a:lnR>
                      <a:noFill/>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1,750</a:t>
                      </a:r>
                    </a:p>
                  </a:txBody>
                  <a:tcPr marL="8430" marR="8430" marT="843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3,500</a:t>
                      </a:r>
                    </a:p>
                  </a:txBody>
                  <a:tcPr marL="8430" marR="8430" marT="8430"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01354220"/>
                  </a:ext>
                </a:extLst>
              </a:tr>
              <a:tr h="219698">
                <a:tc>
                  <a:txBody>
                    <a:bodyPr/>
                    <a:lstStyle/>
                    <a:p>
                      <a:pPr algn="l" fontAlgn="b"/>
                      <a:r>
                        <a:rPr lang="en-GB" sz="1000" b="0" i="0" u="none" strike="noStrike" dirty="0">
                          <a:solidFill>
                            <a:srgbClr val="000000"/>
                          </a:solidFill>
                          <a:effectLst/>
                          <a:latin typeface="Calibri" panose="020F0502020204030204" pitchFamily="34" charset="0"/>
                        </a:rPr>
                        <a:t>Wholesale</a:t>
                      </a:r>
                    </a:p>
                  </a:txBody>
                  <a:tcPr marL="8430" marR="8430" marT="8430" marB="0" anchor="b">
                    <a:lnL>
                      <a:noFill/>
                    </a:lnL>
                    <a:lnR>
                      <a:noFill/>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3,000</a:t>
                      </a:r>
                    </a:p>
                  </a:txBody>
                  <a:tcPr marL="8430" marR="8430" marT="8430" marB="0" anchor="b">
                    <a:lnL>
                      <a:noFill/>
                    </a:lnL>
                    <a:lnR>
                      <a:noFill/>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2,500</a:t>
                      </a:r>
                    </a:p>
                  </a:txBody>
                  <a:tcPr marL="8430" marR="8430" marT="8430" marB="0" anchor="b">
                    <a:lnL>
                      <a:noFill/>
                    </a:lnL>
                    <a:lnR>
                      <a:noFill/>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450</a:t>
                      </a:r>
                    </a:p>
                  </a:txBody>
                  <a:tcPr marL="8430" marR="8430" marT="843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3,000</a:t>
                      </a:r>
                    </a:p>
                  </a:txBody>
                  <a:tcPr marL="8430" marR="8430" marT="8430"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52924970"/>
                  </a:ext>
                </a:extLst>
              </a:tr>
              <a:tr h="219698">
                <a:tc>
                  <a:txBody>
                    <a:bodyPr/>
                    <a:lstStyle/>
                    <a:p>
                      <a:pPr algn="l" fontAlgn="b"/>
                      <a:r>
                        <a:rPr lang="en-GB" sz="1000" b="0" i="0" u="none" strike="noStrike" dirty="0">
                          <a:solidFill>
                            <a:srgbClr val="000000"/>
                          </a:solidFill>
                          <a:effectLst/>
                          <a:latin typeface="Calibri" panose="020F0502020204030204" pitchFamily="34" charset="0"/>
                        </a:rPr>
                        <a:t>Motor trades</a:t>
                      </a:r>
                    </a:p>
                  </a:txBody>
                  <a:tcPr marL="8430" marR="8430" marT="8430" marB="0" anchor="b">
                    <a:lnL>
                      <a:noFill/>
                    </a:lnL>
                    <a:lnR>
                      <a:noFill/>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2,250</a:t>
                      </a:r>
                    </a:p>
                  </a:txBody>
                  <a:tcPr marL="8430" marR="8430" marT="8430" marB="0" anchor="b">
                    <a:lnL>
                      <a:noFill/>
                    </a:lnL>
                    <a:lnR>
                      <a:noFill/>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1,750</a:t>
                      </a:r>
                    </a:p>
                  </a:txBody>
                  <a:tcPr marL="8430" marR="8430" marT="8430" marB="0" anchor="b">
                    <a:lnL>
                      <a:noFill/>
                    </a:lnL>
                    <a:lnR>
                      <a:noFill/>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400</a:t>
                      </a:r>
                    </a:p>
                  </a:txBody>
                  <a:tcPr marL="8430" marR="8430" marT="843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2,250</a:t>
                      </a:r>
                    </a:p>
                  </a:txBody>
                  <a:tcPr marL="8430" marR="8430" marT="8430"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144470"/>
                  </a:ext>
                </a:extLst>
              </a:tr>
              <a:tr h="219698">
                <a:tc>
                  <a:txBody>
                    <a:bodyPr/>
                    <a:lstStyle/>
                    <a:p>
                      <a:pPr algn="l" fontAlgn="b"/>
                      <a:r>
                        <a:rPr lang="en-GB" sz="1000" b="0" i="0" u="none" strike="noStrike" dirty="0">
                          <a:solidFill>
                            <a:srgbClr val="000000"/>
                          </a:solidFill>
                          <a:effectLst/>
                          <a:latin typeface="Calibri" panose="020F0502020204030204" pitchFamily="34" charset="0"/>
                        </a:rPr>
                        <a:t>Transport &amp; storage (inc postal)</a:t>
                      </a:r>
                    </a:p>
                  </a:txBody>
                  <a:tcPr marL="8430" marR="8430" marT="8430" marB="0" anchor="b">
                    <a:lnL>
                      <a:noFill/>
                    </a:lnL>
                    <a:lnR>
                      <a:noFill/>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2,000</a:t>
                      </a:r>
                    </a:p>
                  </a:txBody>
                  <a:tcPr marL="8430" marR="8430" marT="8430" marB="0" anchor="b">
                    <a:lnL>
                      <a:noFill/>
                    </a:lnL>
                    <a:lnR>
                      <a:noFill/>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1,250</a:t>
                      </a:r>
                    </a:p>
                  </a:txBody>
                  <a:tcPr marL="8430" marR="8430" marT="8430" marB="0" anchor="b">
                    <a:lnL>
                      <a:noFill/>
                    </a:lnL>
                    <a:lnR>
                      <a:noFill/>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600</a:t>
                      </a:r>
                    </a:p>
                  </a:txBody>
                  <a:tcPr marL="8430" marR="8430" marT="843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2,000</a:t>
                      </a:r>
                    </a:p>
                  </a:txBody>
                  <a:tcPr marL="8430" marR="8430" marT="8430"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6692525"/>
                  </a:ext>
                </a:extLst>
              </a:tr>
              <a:tr h="219698">
                <a:tc>
                  <a:txBody>
                    <a:bodyPr/>
                    <a:lstStyle/>
                    <a:p>
                      <a:pPr algn="l" fontAlgn="b"/>
                      <a:r>
                        <a:rPr lang="en-GB" sz="1000" b="0" i="0" u="none" strike="noStrike" dirty="0">
                          <a:solidFill>
                            <a:srgbClr val="000000"/>
                          </a:solidFill>
                          <a:effectLst/>
                          <a:latin typeface="Calibri" panose="020F0502020204030204" pitchFamily="34" charset="0"/>
                        </a:rPr>
                        <a:t>Property</a:t>
                      </a:r>
                    </a:p>
                  </a:txBody>
                  <a:tcPr marL="8430" marR="8430" marT="8430" marB="0" anchor="b">
                    <a:lnL>
                      <a:noFill/>
                    </a:lnL>
                    <a:lnR>
                      <a:noFill/>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1,500</a:t>
                      </a:r>
                    </a:p>
                  </a:txBody>
                  <a:tcPr marL="8430" marR="8430" marT="8430" marB="0" anchor="b">
                    <a:lnL>
                      <a:noFill/>
                    </a:lnL>
                    <a:lnR>
                      <a:noFill/>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1,000</a:t>
                      </a:r>
                    </a:p>
                  </a:txBody>
                  <a:tcPr marL="8430" marR="8430" marT="8430" marB="0" anchor="b">
                    <a:lnL>
                      <a:noFill/>
                    </a:lnL>
                    <a:lnR>
                      <a:noFill/>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500</a:t>
                      </a:r>
                    </a:p>
                  </a:txBody>
                  <a:tcPr marL="8430" marR="8430" marT="843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2,250</a:t>
                      </a:r>
                    </a:p>
                  </a:txBody>
                  <a:tcPr marL="8430" marR="8430" marT="8430"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46380889"/>
                  </a:ext>
                </a:extLst>
              </a:tr>
              <a:tr h="219698">
                <a:tc>
                  <a:txBody>
                    <a:bodyPr/>
                    <a:lstStyle/>
                    <a:p>
                      <a:pPr algn="l" fontAlgn="b"/>
                      <a:r>
                        <a:rPr lang="en-GB" sz="1000" b="0" i="0" u="none" strike="noStrike" dirty="0">
                          <a:solidFill>
                            <a:srgbClr val="000000"/>
                          </a:solidFill>
                          <a:effectLst/>
                          <a:latin typeface="Calibri" panose="020F0502020204030204" pitchFamily="34" charset="0"/>
                        </a:rPr>
                        <a:t>Public administration &amp; defence</a:t>
                      </a:r>
                    </a:p>
                  </a:txBody>
                  <a:tcPr marL="8430" marR="8430" marT="8430" marB="0" anchor="b">
                    <a:lnL>
                      <a:noFill/>
                    </a:lnL>
                    <a:lnR>
                      <a:noFill/>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1,500</a:t>
                      </a:r>
                    </a:p>
                  </a:txBody>
                  <a:tcPr marL="8430" marR="8430" marT="8430" marB="0" anchor="b">
                    <a:lnL>
                      <a:noFill/>
                    </a:lnL>
                    <a:lnR>
                      <a:noFill/>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1,000</a:t>
                      </a:r>
                    </a:p>
                  </a:txBody>
                  <a:tcPr marL="8430" marR="8430" marT="8430" marB="0" anchor="b">
                    <a:lnL>
                      <a:noFill/>
                    </a:lnL>
                    <a:lnR>
                      <a:noFill/>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350</a:t>
                      </a:r>
                    </a:p>
                  </a:txBody>
                  <a:tcPr marL="8430" marR="8430" marT="843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1,500</a:t>
                      </a:r>
                    </a:p>
                  </a:txBody>
                  <a:tcPr marL="8430" marR="8430" marT="8430"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0115401"/>
                  </a:ext>
                </a:extLst>
              </a:tr>
              <a:tr h="219698">
                <a:tc>
                  <a:txBody>
                    <a:bodyPr/>
                    <a:lstStyle/>
                    <a:p>
                      <a:pPr algn="l" fontAlgn="b"/>
                      <a:r>
                        <a:rPr lang="en-GB" sz="1000" b="0" i="0" u="none" strike="noStrike" dirty="0">
                          <a:solidFill>
                            <a:srgbClr val="000000"/>
                          </a:solidFill>
                          <a:effectLst/>
                          <a:latin typeface="Calibri" panose="020F0502020204030204" pitchFamily="34" charset="0"/>
                        </a:rPr>
                        <a:t>Information &amp; communication</a:t>
                      </a:r>
                    </a:p>
                  </a:txBody>
                  <a:tcPr marL="8430" marR="8430" marT="8430" marB="0" anchor="b">
                    <a:lnL>
                      <a:noFill/>
                    </a:lnL>
                    <a:lnR>
                      <a:noFill/>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1,250</a:t>
                      </a:r>
                    </a:p>
                  </a:txBody>
                  <a:tcPr marL="8430" marR="8430" marT="8430" marB="0" anchor="b">
                    <a:lnL>
                      <a:noFill/>
                    </a:lnL>
                    <a:lnR>
                      <a:noFill/>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1,000</a:t>
                      </a:r>
                    </a:p>
                  </a:txBody>
                  <a:tcPr marL="8430" marR="8430" marT="8430" marB="0" anchor="b">
                    <a:lnL>
                      <a:noFill/>
                    </a:lnL>
                    <a:lnR>
                      <a:noFill/>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200</a:t>
                      </a:r>
                    </a:p>
                  </a:txBody>
                  <a:tcPr marL="8430" marR="8430" marT="843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1,250</a:t>
                      </a:r>
                    </a:p>
                  </a:txBody>
                  <a:tcPr marL="8430" marR="8430" marT="8430"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82213429"/>
                  </a:ext>
                </a:extLst>
              </a:tr>
              <a:tr h="219698">
                <a:tc>
                  <a:txBody>
                    <a:bodyPr/>
                    <a:lstStyle/>
                    <a:p>
                      <a:pPr algn="l" fontAlgn="b"/>
                      <a:r>
                        <a:rPr lang="en-GB" sz="1000" b="0" i="0" u="none" strike="noStrike" dirty="0">
                          <a:solidFill>
                            <a:srgbClr val="000000"/>
                          </a:solidFill>
                          <a:effectLst/>
                          <a:latin typeface="Calibri" panose="020F0502020204030204" pitchFamily="34" charset="0"/>
                        </a:rPr>
                        <a:t>Mining, quarrying &amp; utilities</a:t>
                      </a:r>
                    </a:p>
                  </a:txBody>
                  <a:tcPr marL="8430" marR="8430" marT="8430" marB="0" anchor="b">
                    <a:lnL>
                      <a:noFill/>
                    </a:lnL>
                    <a:lnR>
                      <a:noFill/>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900</a:t>
                      </a:r>
                    </a:p>
                  </a:txBody>
                  <a:tcPr marL="8430" marR="8430" marT="8430" marB="0" anchor="b">
                    <a:lnL>
                      <a:noFill/>
                    </a:lnL>
                    <a:lnR>
                      <a:noFill/>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800</a:t>
                      </a:r>
                    </a:p>
                  </a:txBody>
                  <a:tcPr marL="8430" marR="8430" marT="8430" marB="0" anchor="b">
                    <a:lnL>
                      <a:noFill/>
                    </a:lnL>
                    <a:lnR>
                      <a:noFill/>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75</a:t>
                      </a:r>
                    </a:p>
                  </a:txBody>
                  <a:tcPr marL="8430" marR="8430" marT="843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900</a:t>
                      </a:r>
                    </a:p>
                  </a:txBody>
                  <a:tcPr marL="8430" marR="8430" marT="8430"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79413007"/>
                  </a:ext>
                </a:extLst>
              </a:tr>
              <a:tr h="219698">
                <a:tc>
                  <a:txBody>
                    <a:bodyPr/>
                    <a:lstStyle/>
                    <a:p>
                      <a:pPr algn="l" fontAlgn="b"/>
                      <a:r>
                        <a:rPr lang="en-GB" sz="1000" b="0" i="0" u="none" strike="noStrike" dirty="0">
                          <a:solidFill>
                            <a:srgbClr val="000000"/>
                          </a:solidFill>
                          <a:effectLst/>
                          <a:latin typeface="Calibri" panose="020F0502020204030204" pitchFamily="34" charset="0"/>
                        </a:rPr>
                        <a:t>Financial &amp; insurance</a:t>
                      </a:r>
                    </a:p>
                  </a:txBody>
                  <a:tcPr marL="8430" marR="8430" marT="8430" marB="0" anchor="b">
                    <a:lnL>
                      <a:noFill/>
                    </a:lnL>
                    <a:lnR>
                      <a:noFill/>
                    </a:lnR>
                    <a:lnT>
                      <a:noFill/>
                    </a:lnT>
                    <a:lnB>
                      <a:noFill/>
                    </a:lnB>
                  </a:tcPr>
                </a:tc>
                <a:tc>
                  <a:txBody>
                    <a:bodyPr/>
                    <a:lstStyle/>
                    <a:p>
                      <a:pPr algn="r" fontAlgn="b"/>
                      <a:r>
                        <a:rPr lang="en-GB" sz="1000" b="0" i="0" u="none" strike="noStrike" dirty="0">
                          <a:solidFill>
                            <a:srgbClr val="000000"/>
                          </a:solidFill>
                          <a:effectLst/>
                          <a:latin typeface="Calibri" panose="020F0502020204030204" pitchFamily="34" charset="0"/>
                        </a:rPr>
                        <a:t>900</a:t>
                      </a:r>
                    </a:p>
                  </a:txBody>
                  <a:tcPr marL="8430" marR="8430" marT="84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Calibri" panose="020F0502020204030204" pitchFamily="34" charset="0"/>
                        </a:rPr>
                        <a:t>700</a:t>
                      </a:r>
                    </a:p>
                  </a:txBody>
                  <a:tcPr marL="8430" marR="8430" marT="84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Calibri" panose="020F0502020204030204" pitchFamily="34" charset="0"/>
                        </a:rPr>
                        <a:t>225</a:t>
                      </a:r>
                    </a:p>
                  </a:txBody>
                  <a:tcPr marL="8430" marR="8430" marT="8430" marB="0" anchor="b">
                    <a:lnL>
                      <a:noFill/>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Calibri" panose="020F0502020204030204" pitchFamily="34" charset="0"/>
                        </a:rPr>
                        <a:t>900</a:t>
                      </a:r>
                    </a:p>
                  </a:txBody>
                  <a:tcPr marL="8430" marR="8430" marT="8430" marB="0" anchor="b">
                    <a:lnL w="190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0162571"/>
                  </a:ext>
                </a:extLst>
              </a:tr>
              <a:tr h="219698">
                <a:tc>
                  <a:txBody>
                    <a:bodyPr/>
                    <a:lstStyle/>
                    <a:p>
                      <a:pPr algn="l" fontAlgn="b"/>
                      <a:r>
                        <a:rPr lang="en-GB" sz="1000" b="1" i="0" u="none" strike="noStrike" dirty="0">
                          <a:solidFill>
                            <a:srgbClr val="000000"/>
                          </a:solidFill>
                          <a:effectLst/>
                          <a:latin typeface="Calibri" panose="020F0502020204030204" pitchFamily="34" charset="0"/>
                        </a:rPr>
                        <a:t>TOTALS</a:t>
                      </a:r>
                    </a:p>
                  </a:txBody>
                  <a:tcPr marL="8430" marR="8430" marT="8430" marB="0" anchor="b">
                    <a:lnL>
                      <a:noFill/>
                    </a:lnL>
                    <a:lnR>
                      <a:noFill/>
                    </a:lnR>
                    <a:lnT>
                      <a:noFill/>
                    </a:lnT>
                    <a:lnB>
                      <a:noFill/>
                    </a:lnB>
                  </a:tcPr>
                </a:tc>
                <a:tc>
                  <a:txBody>
                    <a:bodyPr/>
                    <a:lstStyle/>
                    <a:p>
                      <a:pPr algn="r" fontAlgn="b"/>
                      <a:r>
                        <a:rPr lang="en-GB" sz="1000" b="1" i="0" u="none" strike="noStrike" dirty="0">
                          <a:solidFill>
                            <a:srgbClr val="000000"/>
                          </a:solidFill>
                          <a:effectLst/>
                          <a:latin typeface="Calibri" panose="020F0502020204030204" pitchFamily="34" charset="0"/>
                        </a:rPr>
                        <a:t>81,300</a:t>
                      </a:r>
                    </a:p>
                  </a:txBody>
                  <a:tcPr marL="8430" marR="8430" marT="84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dirty="0">
                          <a:solidFill>
                            <a:srgbClr val="000000"/>
                          </a:solidFill>
                          <a:effectLst/>
                          <a:latin typeface="Calibri" panose="020F0502020204030204" pitchFamily="34" charset="0"/>
                        </a:rPr>
                        <a:t>52,750</a:t>
                      </a:r>
                    </a:p>
                  </a:txBody>
                  <a:tcPr marL="8430" marR="8430" marT="84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dirty="0">
                          <a:solidFill>
                            <a:srgbClr val="000000"/>
                          </a:solidFill>
                          <a:effectLst/>
                          <a:latin typeface="Calibri" panose="020F0502020204030204" pitchFamily="34" charset="0"/>
                        </a:rPr>
                        <a:t>29,050</a:t>
                      </a:r>
                    </a:p>
                  </a:txBody>
                  <a:tcPr marL="8430" marR="8430" marT="8430" marB="0" anchor="b">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dirty="0">
                          <a:solidFill>
                            <a:srgbClr val="000000"/>
                          </a:solidFill>
                          <a:effectLst/>
                          <a:latin typeface="Calibri" panose="020F0502020204030204" pitchFamily="34" charset="0"/>
                        </a:rPr>
                        <a:t>89,550</a:t>
                      </a:r>
                    </a:p>
                  </a:txBody>
                  <a:tcPr marL="8430" marR="8430" marT="8430" marB="0" anchor="b">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7914861"/>
                  </a:ext>
                </a:extLst>
              </a:tr>
            </a:tbl>
          </a:graphicData>
        </a:graphic>
      </p:graphicFrame>
      <p:sp>
        <p:nvSpPr>
          <p:cNvPr id="12" name="TextBox 11"/>
          <p:cNvSpPr txBox="1"/>
          <p:nvPr/>
        </p:nvSpPr>
        <p:spPr>
          <a:xfrm>
            <a:off x="6699380" y="6021658"/>
            <a:ext cx="2873828" cy="646331"/>
          </a:xfrm>
          <a:prstGeom prst="rect">
            <a:avLst/>
          </a:prstGeom>
          <a:noFill/>
        </p:spPr>
        <p:txBody>
          <a:bodyPr wrap="square" rtlCol="0">
            <a:spAutoFit/>
          </a:bodyPr>
          <a:lstStyle/>
          <a:p>
            <a:r>
              <a:rPr lang="en-GB" sz="1200" dirty="0" smtClean="0"/>
              <a:t>Source:  ONS/</a:t>
            </a:r>
            <a:r>
              <a:rPr lang="en-GB" sz="1200" dirty="0" smtClean="0">
                <a:hlinkClick r:id="rId2"/>
              </a:rPr>
              <a:t>NOMIS</a:t>
            </a:r>
            <a:endParaRPr lang="en-GB" sz="1200" dirty="0" smtClean="0"/>
          </a:p>
          <a:p>
            <a:r>
              <a:rPr lang="en-GB" sz="1200" dirty="0" smtClean="0"/>
              <a:t>Frequency:  annual</a:t>
            </a:r>
          </a:p>
          <a:p>
            <a:r>
              <a:rPr lang="en-GB" sz="1200" dirty="0" smtClean="0"/>
              <a:t>Last updated:  May 2021</a:t>
            </a:r>
            <a:endParaRPr lang="en-GB" sz="1200" dirty="0"/>
          </a:p>
        </p:txBody>
      </p:sp>
    </p:spTree>
    <p:extLst>
      <p:ext uri="{BB962C8B-B14F-4D97-AF65-F5344CB8AC3E}">
        <p14:creationId xmlns:p14="http://schemas.microsoft.com/office/powerpoint/2010/main" val="630824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019908"/>
          </a:xfrm>
        </p:spPr>
        <p:txBody>
          <a:bodyPr/>
          <a:lstStyle/>
          <a:p>
            <a:r>
              <a:rPr lang="en-GB" dirty="0"/>
              <a:t>Job postings in Herefordshire</a:t>
            </a:r>
          </a:p>
        </p:txBody>
      </p:sp>
      <p:sp>
        <p:nvSpPr>
          <p:cNvPr id="4" name="Text Placeholder 3"/>
          <p:cNvSpPr>
            <a:spLocks noGrp="1"/>
          </p:cNvSpPr>
          <p:nvPr>
            <p:ph type="body" sz="half" idx="2"/>
          </p:nvPr>
        </p:nvSpPr>
        <p:spPr>
          <a:xfrm>
            <a:off x="474028" y="1552624"/>
            <a:ext cx="4435597" cy="4308426"/>
          </a:xfrm>
          <a:ln>
            <a:solidFill>
              <a:srgbClr val="FFC000"/>
            </a:solidFill>
          </a:ln>
        </p:spPr>
        <p:txBody>
          <a:bodyPr>
            <a:normAutofit fontScale="85000" lnSpcReduction="10000"/>
          </a:bodyPr>
          <a:lstStyle/>
          <a:p>
            <a:pPr marL="285750" indent="-285750">
              <a:lnSpc>
                <a:spcPct val="120000"/>
              </a:lnSpc>
              <a:buFont typeface="Arial" panose="020B0604020202020204" pitchFamily="34" charset="0"/>
              <a:buChar char="•"/>
            </a:pPr>
            <a:r>
              <a:rPr lang="en-US" dirty="0"/>
              <a:t>According to EMSI, </a:t>
            </a:r>
            <a:r>
              <a:rPr lang="en-US" dirty="0" smtClean="0"/>
              <a:t>in Herefordshire there were a total of 6,462 unique job postings in July 2021. This compares to 3.920 in July 2020 and 6,343 in July 2019.</a:t>
            </a:r>
          </a:p>
          <a:p>
            <a:pPr marL="285750" indent="-285750">
              <a:lnSpc>
                <a:spcPct val="120000"/>
              </a:lnSpc>
              <a:buFont typeface="Arial" panose="020B0604020202020204" pitchFamily="34" charset="0"/>
              <a:buChar char="•"/>
            </a:pPr>
            <a:r>
              <a:rPr lang="en-US" dirty="0" smtClean="0"/>
              <a:t>Locally, </a:t>
            </a:r>
            <a:r>
              <a:rPr lang="en-US" dirty="0"/>
              <a:t>job postings </a:t>
            </a:r>
            <a:r>
              <a:rPr lang="en-US" dirty="0" smtClean="0"/>
              <a:t>are </a:t>
            </a:r>
            <a:r>
              <a:rPr lang="en-US" dirty="0"/>
              <a:t>now significantly higher than in the same period a year ago.  This, in combination with the claimant count data appears to suggest that Herefordshire’s economy </a:t>
            </a:r>
            <a:r>
              <a:rPr lang="en-US" dirty="0" smtClean="0"/>
              <a:t>is recovering well from the economic </a:t>
            </a:r>
            <a:r>
              <a:rPr lang="en-US" dirty="0"/>
              <a:t>turbulence of the past twelve months. </a:t>
            </a:r>
          </a:p>
          <a:p>
            <a:pPr marL="285750" indent="-285750">
              <a:lnSpc>
                <a:spcPct val="120000"/>
              </a:lnSpc>
              <a:buFont typeface="Arial" panose="020B0604020202020204" pitchFamily="34" charset="0"/>
              <a:buChar char="•"/>
            </a:pPr>
            <a:r>
              <a:rPr lang="en-US" dirty="0" smtClean="0"/>
              <a:t>As at 29 August </a:t>
            </a:r>
            <a:r>
              <a:rPr lang="en-US" dirty="0"/>
              <a:t>2021 there were </a:t>
            </a:r>
            <a:r>
              <a:rPr lang="en-US" dirty="0" smtClean="0"/>
              <a:t>4,015 </a:t>
            </a:r>
            <a:r>
              <a:rPr lang="en-US" dirty="0"/>
              <a:t>unique job </a:t>
            </a:r>
            <a:r>
              <a:rPr lang="en-US" dirty="0" smtClean="0"/>
              <a:t>postings; 25.8% </a:t>
            </a:r>
            <a:r>
              <a:rPr lang="en-US" dirty="0"/>
              <a:t>higher than </a:t>
            </a:r>
            <a:r>
              <a:rPr lang="en-US" dirty="0" smtClean="0"/>
              <a:t>on the </a:t>
            </a:r>
            <a:r>
              <a:rPr lang="en-US" dirty="0"/>
              <a:t>same </a:t>
            </a:r>
            <a:r>
              <a:rPr lang="en-US" dirty="0" smtClean="0"/>
              <a:t>date last </a:t>
            </a:r>
            <a:r>
              <a:rPr lang="en-US" dirty="0"/>
              <a:t>year</a:t>
            </a:r>
            <a:r>
              <a:rPr lang="en-US" dirty="0" smtClean="0"/>
              <a:t>.</a:t>
            </a:r>
          </a:p>
          <a:p>
            <a:pPr marL="285750" indent="-285750">
              <a:lnSpc>
                <a:spcPct val="120000"/>
              </a:lnSpc>
              <a:buFont typeface="Arial" panose="020B0604020202020204" pitchFamily="34" charset="0"/>
              <a:buChar char="•"/>
            </a:pPr>
            <a:r>
              <a:rPr lang="en-US" dirty="0" smtClean="0"/>
              <a:t>Top posted occupations in July 2021 were nurses, care workers and home carers, and metal working production and maintenance fitters.</a:t>
            </a:r>
            <a:endParaRPr lang="en-US" dirty="0"/>
          </a:p>
        </p:txBody>
      </p:sp>
      <p:pic>
        <p:nvPicPr>
          <p:cNvPr id="6" name="Content Placeholder 5" descr="Herefordshire unique job postings for the last 30 days compared to the same period last year." title="Herefordshire unique job postings - last 30 day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71226" y="1237957"/>
            <a:ext cx="7115288" cy="3542276"/>
          </a:xfrm>
          <a:ln>
            <a:solidFill>
              <a:schemeClr val="tx1"/>
            </a:solidFill>
          </a:ln>
        </p:spPr>
      </p:pic>
      <p:sp>
        <p:nvSpPr>
          <p:cNvPr id="8" name="TextBox 7"/>
          <p:cNvSpPr txBox="1"/>
          <p:nvPr/>
        </p:nvSpPr>
        <p:spPr>
          <a:xfrm>
            <a:off x="4971226" y="4855749"/>
            <a:ext cx="4819889" cy="923330"/>
          </a:xfrm>
          <a:prstGeom prst="rect">
            <a:avLst/>
          </a:prstGeom>
          <a:noFill/>
        </p:spPr>
        <p:txBody>
          <a:bodyPr wrap="square" rtlCol="0">
            <a:spAutoFit/>
          </a:bodyPr>
          <a:lstStyle/>
          <a:p>
            <a:r>
              <a:rPr lang="en-GB" sz="1200" dirty="0" smtClean="0">
                <a:solidFill>
                  <a:srgbClr val="FF0000"/>
                </a:solidFill>
              </a:rPr>
              <a:t>Note:  the commentary to the above chart was incorrect last month. </a:t>
            </a:r>
            <a:r>
              <a:rPr lang="en-US" sz="1200" dirty="0">
                <a:solidFill>
                  <a:srgbClr val="FF0000"/>
                </a:solidFill>
              </a:rPr>
              <a:t>This view displays the </a:t>
            </a:r>
            <a:r>
              <a:rPr lang="en-US" sz="1200" dirty="0" smtClean="0">
                <a:solidFill>
                  <a:srgbClr val="FF0000"/>
                </a:solidFill>
              </a:rPr>
              <a:t>count on each day of the most </a:t>
            </a:r>
            <a:r>
              <a:rPr lang="en-US" sz="1200" dirty="0">
                <a:solidFill>
                  <a:srgbClr val="FF0000"/>
                </a:solidFill>
              </a:rPr>
              <a:t>recent 30 days of job postings activity to show near-term trends. It does not </a:t>
            </a:r>
            <a:r>
              <a:rPr lang="en-US" sz="1200" dirty="0" smtClean="0">
                <a:solidFill>
                  <a:srgbClr val="FF0000"/>
                </a:solidFill>
              </a:rPr>
              <a:t>show the cumulative total for the past 30 days</a:t>
            </a:r>
            <a:r>
              <a:rPr lang="en-US" dirty="0" smtClean="0"/>
              <a:t>.</a:t>
            </a:r>
            <a:endParaRPr lang="en-GB" dirty="0"/>
          </a:p>
        </p:txBody>
      </p:sp>
      <p:sp>
        <p:nvSpPr>
          <p:cNvPr id="5" name="TextBox 4"/>
          <p:cNvSpPr txBox="1"/>
          <p:nvPr/>
        </p:nvSpPr>
        <p:spPr>
          <a:xfrm>
            <a:off x="1786596" y="5936566"/>
            <a:ext cx="9073661" cy="523220"/>
          </a:xfrm>
          <a:prstGeom prst="rect">
            <a:avLst/>
          </a:prstGeom>
          <a:solidFill>
            <a:schemeClr val="bg1"/>
          </a:solidFill>
          <a:ln>
            <a:solidFill>
              <a:schemeClr val="tx1"/>
            </a:solidFill>
          </a:ln>
        </p:spPr>
        <p:txBody>
          <a:bodyPr wrap="square" rtlCol="0">
            <a:spAutoFit/>
          </a:bodyPr>
          <a:lstStyle/>
          <a:p>
            <a:r>
              <a:rPr lang="en-US" sz="1400" dirty="0">
                <a:solidFill>
                  <a:schemeClr val="bg1">
                    <a:lumMod val="65000"/>
                  </a:schemeClr>
                </a:solidFill>
              </a:rPr>
              <a:t>Need to know:  A unique job posting is one that has been de-duplicated as postings can appear on multiple websites, multiple times.  Data include voluntary, internships, side jobs and freelance.</a:t>
            </a:r>
          </a:p>
        </p:txBody>
      </p:sp>
      <p:sp>
        <p:nvSpPr>
          <p:cNvPr id="7" name="TextBox 6"/>
          <p:cNvSpPr txBox="1"/>
          <p:nvPr/>
        </p:nvSpPr>
        <p:spPr>
          <a:xfrm>
            <a:off x="9791115" y="4855749"/>
            <a:ext cx="2295400" cy="1107996"/>
          </a:xfrm>
          <a:prstGeom prst="rect">
            <a:avLst/>
          </a:prstGeom>
          <a:solidFill>
            <a:schemeClr val="bg1"/>
          </a:solidFill>
        </p:spPr>
        <p:txBody>
          <a:bodyPr wrap="square" rtlCol="0">
            <a:spAutoFit/>
          </a:bodyPr>
          <a:lstStyle/>
          <a:p>
            <a:r>
              <a:rPr lang="en-GB" sz="1100" b="1" dirty="0"/>
              <a:t>Source: Emsi- </a:t>
            </a:r>
            <a:r>
              <a:rPr lang="en-GB" sz="1100" b="1" dirty="0" smtClean="0"/>
              <a:t>economicmodelling.co.uk</a:t>
            </a:r>
            <a:endParaRPr lang="en-GB" sz="1100" dirty="0" smtClean="0"/>
          </a:p>
          <a:p>
            <a:r>
              <a:rPr lang="en-GB" sz="1100" dirty="0" smtClean="0"/>
              <a:t>Date last updated: 31 August 2021</a:t>
            </a:r>
          </a:p>
          <a:p>
            <a:r>
              <a:rPr lang="en-GB" sz="1100" dirty="0" smtClean="0"/>
              <a:t>Frequency of update: daily</a:t>
            </a:r>
          </a:p>
          <a:p>
            <a:r>
              <a:rPr lang="en-GB" sz="1100" dirty="0" smtClean="0"/>
              <a:t>HC data lead: Intelligence Unit</a:t>
            </a:r>
          </a:p>
        </p:txBody>
      </p:sp>
    </p:spTree>
    <p:extLst>
      <p:ext uri="{BB962C8B-B14F-4D97-AF65-F5344CB8AC3E}">
        <p14:creationId xmlns:p14="http://schemas.microsoft.com/office/powerpoint/2010/main" val="3394799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152" y="133643"/>
            <a:ext cx="8412479" cy="527539"/>
          </a:xfrm>
        </p:spPr>
        <p:txBody>
          <a:bodyPr>
            <a:normAutofit/>
          </a:bodyPr>
          <a:lstStyle/>
          <a:p>
            <a:r>
              <a:rPr lang="en-GB" sz="2800" dirty="0" smtClean="0"/>
              <a:t>Context:  Job adverts nationally</a:t>
            </a:r>
            <a:endParaRPr lang="en-GB" sz="2800" dirty="0"/>
          </a:p>
        </p:txBody>
      </p:sp>
      <p:sp>
        <p:nvSpPr>
          <p:cNvPr id="4" name="Text Placeholder 3"/>
          <p:cNvSpPr>
            <a:spLocks noGrp="1"/>
          </p:cNvSpPr>
          <p:nvPr>
            <p:ph type="body" sz="half" idx="2"/>
          </p:nvPr>
        </p:nvSpPr>
        <p:spPr>
          <a:xfrm>
            <a:off x="98474" y="661182"/>
            <a:ext cx="6513341" cy="6063175"/>
          </a:xfrm>
          <a:solidFill>
            <a:schemeClr val="bg1"/>
          </a:solidFill>
          <a:ln>
            <a:solidFill>
              <a:srgbClr val="FFC000"/>
            </a:solidFill>
          </a:ln>
        </p:spPr>
        <p:txBody>
          <a:bodyPr>
            <a:noAutofit/>
          </a:bodyPr>
          <a:lstStyle/>
          <a:p>
            <a:pPr>
              <a:lnSpc>
                <a:spcPct val="120000"/>
              </a:lnSpc>
            </a:pPr>
            <a:r>
              <a:rPr lang="en-US" sz="1200" dirty="0"/>
              <a:t>According to </a:t>
            </a:r>
            <a:r>
              <a:rPr lang="en-US" sz="1200" dirty="0">
                <a:hlinkClick r:id="rId2"/>
              </a:rPr>
              <a:t>ONS</a:t>
            </a:r>
            <a:r>
              <a:rPr lang="en-US" sz="1200" dirty="0"/>
              <a:t>:</a:t>
            </a:r>
          </a:p>
          <a:p>
            <a:pPr marL="285750" indent="-285750">
              <a:lnSpc>
                <a:spcPct val="120000"/>
              </a:lnSpc>
              <a:buFont typeface="Arial" panose="020B0604020202020204" pitchFamily="34" charset="0"/>
              <a:buChar char="•"/>
            </a:pPr>
            <a:r>
              <a:rPr lang="en-US" sz="1200" dirty="0" smtClean="0"/>
              <a:t>On </a:t>
            </a:r>
            <a:r>
              <a:rPr lang="en-US" sz="1200" dirty="0"/>
              <a:t>3 September </a:t>
            </a:r>
            <a:r>
              <a:rPr lang="en-US" sz="1200" dirty="0" smtClean="0"/>
              <a:t>2021 (Adzuna data), </a:t>
            </a:r>
            <a:r>
              <a:rPr lang="en-US" sz="1200" dirty="0"/>
              <a:t>the total volume of online job adverts in the UK increased by 2% from the previous </a:t>
            </a:r>
            <a:r>
              <a:rPr lang="en-US" sz="1200" dirty="0" smtClean="0"/>
              <a:t>week.</a:t>
            </a:r>
            <a:endParaRPr lang="en-US" sz="1200" dirty="0"/>
          </a:p>
          <a:p>
            <a:pPr marL="285750" indent="-285750">
              <a:lnSpc>
                <a:spcPct val="120000"/>
              </a:lnSpc>
              <a:buFont typeface="Arial" panose="020B0604020202020204" pitchFamily="34" charset="0"/>
              <a:buChar char="•"/>
            </a:pPr>
            <a:r>
              <a:rPr lang="en-US" sz="1200" dirty="0" smtClean="0"/>
              <a:t>Of </a:t>
            </a:r>
            <a:r>
              <a:rPr lang="en-US" sz="1200" dirty="0"/>
              <a:t>the 28 categories, 15 saw a weekly increase in the number of online job adverts, 6 were unchanged, while the remaining 7 decreased when compared with the previous week. The largest weekly increase was in “legal”, which rose by 25%. This represents a recovery in the volume of online job adverts for “legal” after a significant dip throughout August 2021 and is now at similar levels to the end of July (30 July 2021). This seasonal pattern is consistent with previous years. The largest weekly fall was in “education”, which fell by 5%.</a:t>
            </a:r>
          </a:p>
          <a:p>
            <a:pPr marL="285750" indent="-285750">
              <a:lnSpc>
                <a:spcPct val="120000"/>
              </a:lnSpc>
              <a:buFont typeface="Arial" panose="020B0604020202020204" pitchFamily="34" charset="0"/>
              <a:buChar char="•"/>
            </a:pPr>
            <a:r>
              <a:rPr lang="en-US" sz="1200" dirty="0" smtClean="0"/>
              <a:t>The </a:t>
            </a:r>
            <a:r>
              <a:rPr lang="en-US" sz="1200" dirty="0"/>
              <a:t>total volume of online job adverts remained substantially above pre-coronavirus (COVID-19) pandemic volume, at 128% of its February 2020 average level. The “transport, logistics and warehouse” category remained that with the highest amount of job adverts relative to its February 2020 average pre-pandemic level, at 326%.</a:t>
            </a:r>
          </a:p>
          <a:p>
            <a:pPr marL="285750" indent="-285750">
              <a:lnSpc>
                <a:spcPct val="120000"/>
              </a:lnSpc>
              <a:buFont typeface="Arial" panose="020B0604020202020204" pitchFamily="34" charset="0"/>
              <a:buChar char="•"/>
            </a:pPr>
            <a:r>
              <a:rPr lang="en-US" sz="1200" dirty="0" smtClean="0"/>
              <a:t>There </a:t>
            </a:r>
            <a:r>
              <a:rPr lang="en-US" sz="1200" dirty="0"/>
              <a:t>are only six categories that are now below pre-pandemic levels. The lowest of these is "education”, which is at 83% of its February 2020 average level</a:t>
            </a:r>
            <a:r>
              <a:rPr lang="en-US" sz="1200" dirty="0" smtClean="0"/>
              <a:t>.</a:t>
            </a:r>
          </a:p>
          <a:p>
            <a:pPr marL="285750" indent="-285750">
              <a:lnSpc>
                <a:spcPct val="120000"/>
              </a:lnSpc>
              <a:buFont typeface="Arial" panose="020B0604020202020204" pitchFamily="34" charset="0"/>
              <a:buChar char="•"/>
            </a:pPr>
            <a:r>
              <a:rPr lang="en-US" sz="1200" dirty="0"/>
              <a:t>In the latest week, volumes of online job adverts remained above their February 2020 average levels in all UK countries and English regions. The highest of these were in the North East, Northern Ireland and East Midlands, at 171%, 166% and 156% of their February 2020 average levels, respectively. The North East has been the region with the highest number of online job adverts relative to its pre-pandemic levels since 9 April 2021.</a:t>
            </a:r>
          </a:p>
          <a:p>
            <a:pPr marL="285750" indent="-285750">
              <a:lnSpc>
                <a:spcPct val="120000"/>
              </a:lnSpc>
              <a:buFont typeface="Arial" panose="020B0604020202020204" pitchFamily="34" charset="0"/>
              <a:buChar char="•"/>
            </a:pPr>
            <a:r>
              <a:rPr lang="en-US" sz="1200" dirty="0" smtClean="0"/>
              <a:t>Despite </a:t>
            </a:r>
            <a:r>
              <a:rPr lang="en-US" sz="1200" dirty="0"/>
              <a:t>the significant week-on-week increase, London remains the region with the lowest volume of online job adverts relative to its pre-pandemic level at 109% of its February 2020 average level.</a:t>
            </a:r>
            <a:endParaRPr lang="en-GB" sz="1200" dirty="0"/>
          </a:p>
        </p:txBody>
      </p:sp>
      <p:pic>
        <p:nvPicPr>
          <p:cNvPr id="5" name="Content Placeholder 4" descr="Line chart showing the average job adverts in the UK and the West Midlands region expressed as an index value where the base (100) = February 2020." title="Average  job advert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80627" y="1133644"/>
            <a:ext cx="5148775" cy="4549704"/>
          </a:xfrm>
          <a:ln>
            <a:solidFill>
              <a:schemeClr val="tx1"/>
            </a:solidFill>
          </a:ln>
        </p:spPr>
      </p:pic>
    </p:spTree>
    <p:extLst>
      <p:ext uri="{BB962C8B-B14F-4D97-AF65-F5344CB8AC3E}">
        <p14:creationId xmlns:p14="http://schemas.microsoft.com/office/powerpoint/2010/main" val="3933801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7337" y="110836"/>
            <a:ext cx="11520000" cy="678091"/>
          </a:xfrm>
        </p:spPr>
        <p:txBody>
          <a:bodyPr>
            <a:noAutofit/>
          </a:bodyPr>
          <a:lstStyle/>
          <a:p>
            <a:r>
              <a:rPr lang="en-GB" sz="2800" dirty="0" smtClean="0"/>
              <a:t>Top 10 in-demand skills in Herefordshire</a:t>
            </a:r>
            <a:endParaRPr lang="en-GB" sz="2800" dirty="0"/>
          </a:p>
        </p:txBody>
      </p:sp>
      <p:sp>
        <p:nvSpPr>
          <p:cNvPr id="8" name="TextBox 7"/>
          <p:cNvSpPr txBox="1"/>
          <p:nvPr/>
        </p:nvSpPr>
        <p:spPr>
          <a:xfrm>
            <a:off x="248644" y="1474999"/>
            <a:ext cx="1587168" cy="1384995"/>
          </a:xfrm>
          <a:prstGeom prst="rect">
            <a:avLst/>
          </a:prstGeom>
          <a:noFill/>
        </p:spPr>
        <p:txBody>
          <a:bodyPr wrap="square" rtlCol="0">
            <a:spAutoFit/>
          </a:bodyPr>
          <a:lstStyle/>
          <a:p>
            <a:r>
              <a:rPr lang="en-US" sz="1400" b="1" dirty="0" smtClean="0">
                <a:solidFill>
                  <a:schemeClr val="bg1">
                    <a:lumMod val="65000"/>
                  </a:schemeClr>
                </a:solidFill>
              </a:rPr>
              <a:t>Need to know</a:t>
            </a:r>
            <a:r>
              <a:rPr lang="en-US" sz="1400" dirty="0" smtClean="0">
                <a:solidFill>
                  <a:schemeClr val="bg1">
                    <a:lumMod val="65000"/>
                  </a:schemeClr>
                </a:solidFill>
              </a:rPr>
              <a:t>:  Hard </a:t>
            </a:r>
            <a:r>
              <a:rPr lang="en-US" sz="1400" dirty="0">
                <a:solidFill>
                  <a:schemeClr val="bg1">
                    <a:lumMod val="65000"/>
                  </a:schemeClr>
                </a:solidFill>
              </a:rPr>
              <a:t>skills are abilities that have been taught to or learnt by a person.</a:t>
            </a:r>
            <a:endParaRPr lang="en-GB" sz="1400" dirty="0">
              <a:solidFill>
                <a:schemeClr val="bg1">
                  <a:lumMod val="65000"/>
                </a:schemeClr>
              </a:solidFill>
            </a:endParaRPr>
          </a:p>
        </p:txBody>
      </p:sp>
      <p:sp>
        <p:nvSpPr>
          <p:cNvPr id="10" name="TextBox 9"/>
          <p:cNvSpPr txBox="1"/>
          <p:nvPr/>
        </p:nvSpPr>
        <p:spPr>
          <a:xfrm>
            <a:off x="9642764" y="4638007"/>
            <a:ext cx="2313709" cy="1107996"/>
          </a:xfrm>
          <a:prstGeom prst="rect">
            <a:avLst/>
          </a:prstGeom>
          <a:solidFill>
            <a:schemeClr val="bg1"/>
          </a:solidFill>
        </p:spPr>
        <p:txBody>
          <a:bodyPr wrap="square" rtlCol="0">
            <a:spAutoFit/>
          </a:bodyPr>
          <a:lstStyle/>
          <a:p>
            <a:pPr algn="r"/>
            <a:r>
              <a:rPr lang="en-GB" sz="1100" dirty="0" smtClean="0"/>
              <a:t>Source</a:t>
            </a:r>
            <a:r>
              <a:rPr lang="en-GB" sz="1100" b="1" dirty="0"/>
              <a:t>: Emsi- </a:t>
            </a:r>
            <a:r>
              <a:rPr lang="en-GB" sz="1100" b="1" dirty="0" smtClean="0"/>
              <a:t>economicmodelling.co.uk</a:t>
            </a:r>
          </a:p>
          <a:p>
            <a:pPr algn="r"/>
            <a:r>
              <a:rPr lang="en-GB" sz="1100" dirty="0" smtClean="0"/>
              <a:t>Date last updated: 31 August 2021</a:t>
            </a:r>
          </a:p>
          <a:p>
            <a:pPr algn="r"/>
            <a:r>
              <a:rPr lang="en-GB" sz="1100" dirty="0" smtClean="0"/>
              <a:t>Frequency of update: monthly</a:t>
            </a:r>
          </a:p>
          <a:p>
            <a:pPr algn="r"/>
            <a:r>
              <a:rPr lang="en-GB" sz="1100" dirty="0" smtClean="0"/>
              <a:t>HC data lead: Intelligence Unit</a:t>
            </a:r>
          </a:p>
        </p:txBody>
      </p:sp>
      <p:pic>
        <p:nvPicPr>
          <p:cNvPr id="5" name="Content Placeholder 4" descr="Quarter by quarter analysis of in-demand hard skills in Herefordshire since May/July 2020."/>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35811" y="788927"/>
            <a:ext cx="6748351" cy="5136093"/>
          </a:xfrm>
          <a:ln>
            <a:solidFill>
              <a:schemeClr val="tx1"/>
            </a:solidFill>
          </a:ln>
        </p:spPr>
      </p:pic>
    </p:spTree>
    <p:extLst>
      <p:ext uri="{BB962C8B-B14F-4D97-AF65-F5344CB8AC3E}">
        <p14:creationId xmlns:p14="http://schemas.microsoft.com/office/powerpoint/2010/main" val="2999689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314144"/>
          </a:xfrm>
        </p:spPr>
        <p:txBody>
          <a:bodyPr>
            <a:normAutofit fontScale="90000"/>
          </a:bodyPr>
          <a:lstStyle/>
          <a:p>
            <a:r>
              <a:rPr lang="en-GB" sz="2400" dirty="0" smtClean="0"/>
              <a:t>Change in workforce jobs* in the </a:t>
            </a:r>
            <a:r>
              <a:rPr lang="en-GB" sz="2400" b="1" dirty="0" smtClean="0"/>
              <a:t>West Midlands region </a:t>
            </a:r>
            <a:r>
              <a:rPr lang="en-GB" sz="2400" dirty="0" smtClean="0"/>
              <a:t>from March 2020 to June 2021</a:t>
            </a:r>
            <a:endParaRPr lang="en-GB" sz="2400" dirty="0"/>
          </a:p>
        </p:txBody>
      </p:sp>
      <p:graphicFrame>
        <p:nvGraphicFramePr>
          <p:cNvPr id="13" name="Table 12" descr="Table showing numbers of workforce jobs and percentage change in the West Midlands region between March 2020 and June 2021.  " title="Change in workforce jobs in the West Midlands region March 2020 to June 2021"/>
          <p:cNvGraphicFramePr>
            <a:graphicFrameLocks noGrp="1"/>
          </p:cNvGraphicFramePr>
          <p:nvPr>
            <p:extLst>
              <p:ext uri="{D42A27DB-BD31-4B8C-83A1-F6EECF244321}">
                <p14:modId xmlns:p14="http://schemas.microsoft.com/office/powerpoint/2010/main" val="3936746507"/>
              </p:ext>
            </p:extLst>
          </p:nvPr>
        </p:nvGraphicFramePr>
        <p:xfrm>
          <a:off x="365760" y="710119"/>
          <a:ext cx="11196320" cy="5497367"/>
        </p:xfrm>
        <a:graphic>
          <a:graphicData uri="http://schemas.openxmlformats.org/drawingml/2006/table">
            <a:tbl>
              <a:tblPr firstRow="1">
                <a:tableStyleId>{5C22544A-7EE6-4342-B048-85BDC9FD1C3A}</a:tableStyleId>
              </a:tblPr>
              <a:tblGrid>
                <a:gridCol w="9042400">
                  <a:extLst>
                    <a:ext uri="{9D8B030D-6E8A-4147-A177-3AD203B41FA5}">
                      <a16:colId xmlns:a16="http://schemas.microsoft.com/office/drawing/2014/main" val="75075988"/>
                    </a:ext>
                  </a:extLst>
                </a:gridCol>
                <a:gridCol w="883920">
                  <a:extLst>
                    <a:ext uri="{9D8B030D-6E8A-4147-A177-3AD203B41FA5}">
                      <a16:colId xmlns:a16="http://schemas.microsoft.com/office/drawing/2014/main" val="2775887073"/>
                    </a:ext>
                  </a:extLst>
                </a:gridCol>
                <a:gridCol w="1270000">
                  <a:extLst>
                    <a:ext uri="{9D8B030D-6E8A-4147-A177-3AD203B41FA5}">
                      <a16:colId xmlns:a16="http://schemas.microsoft.com/office/drawing/2014/main" val="3238448413"/>
                    </a:ext>
                  </a:extLst>
                </a:gridCol>
              </a:tblGrid>
              <a:tr h="451064">
                <a:tc>
                  <a:txBody>
                    <a:bodyPr/>
                    <a:lstStyle/>
                    <a:p>
                      <a:pPr algn="l" fontAlgn="ctr"/>
                      <a:r>
                        <a:rPr lang="en-GB" sz="1600" u="none" strike="noStrike" dirty="0">
                          <a:effectLst/>
                        </a:rPr>
                        <a:t>Industry sector</a:t>
                      </a:r>
                      <a:endParaRPr lang="en-GB" sz="1600" b="1" i="0" u="none" strike="noStrike" dirty="0">
                        <a:solidFill>
                          <a:srgbClr val="000000"/>
                        </a:solidFill>
                        <a:effectLst/>
                        <a:latin typeface="Arial" panose="020B0604020202020204" pitchFamily="34" charset="0"/>
                      </a:endParaRPr>
                    </a:p>
                  </a:txBody>
                  <a:tcPr marL="3984" marR="3984" marT="3984" marB="0" anchor="ctr">
                    <a:solidFill>
                      <a:schemeClr val="accent1"/>
                    </a:solidFill>
                  </a:tcPr>
                </a:tc>
                <a:tc>
                  <a:txBody>
                    <a:bodyPr/>
                    <a:lstStyle/>
                    <a:p>
                      <a:pPr algn="ctr" fontAlgn="ctr"/>
                      <a:r>
                        <a:rPr lang="en-GB" sz="1600" u="none" strike="noStrike" dirty="0">
                          <a:effectLst/>
                        </a:rPr>
                        <a:t>Number</a:t>
                      </a:r>
                      <a:endParaRPr lang="en-GB" sz="1600" b="1" i="0" u="none" strike="noStrike" dirty="0">
                        <a:solidFill>
                          <a:srgbClr val="000000"/>
                        </a:solidFill>
                        <a:effectLst/>
                        <a:latin typeface="Arial" panose="020B0604020202020204" pitchFamily="34" charset="0"/>
                      </a:endParaRPr>
                    </a:p>
                  </a:txBody>
                  <a:tcPr marL="3984" marR="3984" marT="3984" marB="0" anchor="ctr">
                    <a:solidFill>
                      <a:schemeClr val="accent1"/>
                    </a:solidFill>
                  </a:tcPr>
                </a:tc>
                <a:tc>
                  <a:txBody>
                    <a:bodyPr/>
                    <a:lstStyle/>
                    <a:p>
                      <a:pPr algn="ctr" fontAlgn="ctr"/>
                      <a:r>
                        <a:rPr lang="en-GB" sz="1600" u="none" strike="noStrike" dirty="0">
                          <a:effectLst/>
                        </a:rPr>
                        <a:t>% change</a:t>
                      </a:r>
                      <a:endParaRPr lang="en-GB" sz="1600" b="1" i="0" u="none" strike="noStrike" dirty="0">
                        <a:solidFill>
                          <a:srgbClr val="000000"/>
                        </a:solidFill>
                        <a:effectLst/>
                        <a:latin typeface="Arial" panose="020B0604020202020204" pitchFamily="34" charset="0"/>
                      </a:endParaRPr>
                    </a:p>
                  </a:txBody>
                  <a:tcPr marL="3984" marR="3984" marT="3984" marB="0" anchor="ctr">
                    <a:solidFill>
                      <a:schemeClr val="accent1"/>
                    </a:solidFill>
                  </a:tcPr>
                </a:tc>
                <a:extLst>
                  <a:ext uri="{0D108BD9-81ED-4DB2-BD59-A6C34878D82A}">
                    <a16:rowId xmlns:a16="http://schemas.microsoft.com/office/drawing/2014/main" val="1270396202"/>
                  </a:ext>
                </a:extLst>
              </a:tr>
              <a:tr h="372977">
                <a:tc>
                  <a:txBody>
                    <a:bodyPr/>
                    <a:lstStyle/>
                    <a:p>
                      <a:pPr algn="l" fontAlgn="t"/>
                      <a:r>
                        <a:rPr lang="en-US" sz="1400" u="none" strike="noStrike" dirty="0">
                          <a:effectLst/>
                        </a:rPr>
                        <a:t>Activities of households as employers</a:t>
                      </a:r>
                      <a:r>
                        <a:rPr lang="en-US" sz="1400" u="none" strike="noStrike" dirty="0" smtClean="0">
                          <a:effectLst/>
                        </a:rPr>
                        <a:t>; undifferentiated </a:t>
                      </a:r>
                      <a:r>
                        <a:rPr lang="en-US" sz="1400" u="none" strike="noStrike" dirty="0">
                          <a:effectLst/>
                        </a:rPr>
                        <a:t>goods-and services-producing activities of households for own </a:t>
                      </a:r>
                      <a:r>
                        <a:rPr lang="en-US" sz="1400" u="none" strike="noStrike" dirty="0" smtClean="0">
                          <a:effectLst/>
                        </a:rPr>
                        <a:t>use</a:t>
                      </a:r>
                      <a:endParaRPr lang="en-US" sz="1400" b="0" i="0" u="none" strike="noStrike" dirty="0">
                        <a:solidFill>
                          <a:srgbClr val="000000"/>
                        </a:solidFill>
                        <a:effectLst/>
                        <a:latin typeface="Arial" panose="020B0604020202020204" pitchFamily="34" charset="0"/>
                      </a:endParaRPr>
                    </a:p>
                  </a:txBody>
                  <a:tcPr marL="3984" marR="3984" marT="3984" marB="0"/>
                </a:tc>
                <a:tc>
                  <a:txBody>
                    <a:bodyPr/>
                    <a:lstStyle/>
                    <a:p>
                      <a:pPr algn="r" fontAlgn="b"/>
                      <a:r>
                        <a:rPr lang="en-GB" sz="1400" u="none" strike="noStrike" dirty="0">
                          <a:effectLst/>
                        </a:rPr>
                        <a:t>2,635</a:t>
                      </a:r>
                      <a:endParaRPr lang="en-GB" sz="1400" b="0" i="0" u="none" strike="noStrike" dirty="0">
                        <a:solidFill>
                          <a:srgbClr val="000000"/>
                        </a:solidFill>
                        <a:effectLst/>
                        <a:latin typeface="Calibri" panose="020F0502020204030204" pitchFamily="34" charset="0"/>
                      </a:endParaRPr>
                    </a:p>
                  </a:txBody>
                  <a:tcPr marL="3984" marR="3984" marT="3984" marB="0" anchor="b"/>
                </a:tc>
                <a:tc>
                  <a:txBody>
                    <a:bodyPr/>
                    <a:lstStyle/>
                    <a:p>
                      <a:pPr algn="r" fontAlgn="b"/>
                      <a:r>
                        <a:rPr lang="en-GB" sz="1400" u="none" strike="noStrike" dirty="0">
                          <a:effectLst/>
                        </a:rPr>
                        <a:t>137%</a:t>
                      </a:r>
                      <a:endParaRPr lang="en-GB" sz="1400" b="0" i="0" u="none" strike="noStrike" dirty="0">
                        <a:solidFill>
                          <a:srgbClr val="000000"/>
                        </a:solidFill>
                        <a:effectLst/>
                        <a:latin typeface="Calibri" panose="020F0502020204030204" pitchFamily="34" charset="0"/>
                      </a:endParaRPr>
                    </a:p>
                  </a:txBody>
                  <a:tcPr marL="3984" marR="3984" marT="3984" marB="0" anchor="b"/>
                </a:tc>
                <a:extLst>
                  <a:ext uri="{0D108BD9-81ED-4DB2-BD59-A6C34878D82A}">
                    <a16:rowId xmlns:a16="http://schemas.microsoft.com/office/drawing/2014/main" val="1773881876"/>
                  </a:ext>
                </a:extLst>
              </a:tr>
              <a:tr h="214426">
                <a:tc>
                  <a:txBody>
                    <a:bodyPr/>
                    <a:lstStyle/>
                    <a:p>
                      <a:pPr algn="l" fontAlgn="t"/>
                      <a:r>
                        <a:rPr lang="en-US" sz="1400" u="none" strike="noStrike" dirty="0">
                          <a:effectLst/>
                        </a:rPr>
                        <a:t>Electricity, gas, steam and air conditioning supply</a:t>
                      </a:r>
                      <a:endParaRPr lang="en-US" sz="1400" b="0" i="0" u="none" strike="noStrike" dirty="0">
                        <a:solidFill>
                          <a:srgbClr val="000000"/>
                        </a:solidFill>
                        <a:effectLst/>
                        <a:latin typeface="Arial" panose="020B0604020202020204" pitchFamily="34" charset="0"/>
                      </a:endParaRPr>
                    </a:p>
                  </a:txBody>
                  <a:tcPr marL="3984" marR="3984" marT="3984" marB="0"/>
                </a:tc>
                <a:tc>
                  <a:txBody>
                    <a:bodyPr/>
                    <a:lstStyle/>
                    <a:p>
                      <a:pPr algn="r" fontAlgn="b"/>
                      <a:r>
                        <a:rPr lang="en-GB" sz="1400" u="none" strike="noStrike" dirty="0">
                          <a:effectLst/>
                        </a:rPr>
                        <a:t>2,772</a:t>
                      </a:r>
                      <a:endParaRPr lang="en-GB" sz="1400" b="0" i="0" u="none" strike="noStrike" dirty="0">
                        <a:solidFill>
                          <a:srgbClr val="000000"/>
                        </a:solidFill>
                        <a:effectLst/>
                        <a:latin typeface="Calibri" panose="020F0502020204030204" pitchFamily="34" charset="0"/>
                      </a:endParaRPr>
                    </a:p>
                  </a:txBody>
                  <a:tcPr marL="3984" marR="3984" marT="3984" marB="0" anchor="b"/>
                </a:tc>
                <a:tc>
                  <a:txBody>
                    <a:bodyPr/>
                    <a:lstStyle/>
                    <a:p>
                      <a:pPr algn="r" fontAlgn="b"/>
                      <a:r>
                        <a:rPr lang="en-GB" sz="1400" u="none" strike="noStrike" dirty="0">
                          <a:effectLst/>
                        </a:rPr>
                        <a:t>26%</a:t>
                      </a:r>
                      <a:endParaRPr lang="en-GB" sz="1400" b="0" i="0" u="none" strike="noStrike" dirty="0">
                        <a:solidFill>
                          <a:srgbClr val="000000"/>
                        </a:solidFill>
                        <a:effectLst/>
                        <a:latin typeface="Calibri" panose="020F0502020204030204" pitchFamily="34" charset="0"/>
                      </a:endParaRPr>
                    </a:p>
                  </a:txBody>
                  <a:tcPr marL="3984" marR="3984" marT="3984" marB="0" anchor="b"/>
                </a:tc>
                <a:extLst>
                  <a:ext uri="{0D108BD9-81ED-4DB2-BD59-A6C34878D82A}">
                    <a16:rowId xmlns:a16="http://schemas.microsoft.com/office/drawing/2014/main" val="466061183"/>
                  </a:ext>
                </a:extLst>
              </a:tr>
              <a:tr h="214426">
                <a:tc>
                  <a:txBody>
                    <a:bodyPr/>
                    <a:lstStyle/>
                    <a:p>
                      <a:pPr algn="l" fontAlgn="t"/>
                      <a:r>
                        <a:rPr lang="en-US" sz="1400" u="none" strike="noStrike" dirty="0">
                          <a:effectLst/>
                        </a:rPr>
                        <a:t>Professional, scientific and technical activities</a:t>
                      </a:r>
                      <a:endParaRPr lang="en-US" sz="1400" b="0" i="0" u="none" strike="noStrike" dirty="0">
                        <a:solidFill>
                          <a:srgbClr val="000000"/>
                        </a:solidFill>
                        <a:effectLst/>
                        <a:latin typeface="Arial" panose="020B0604020202020204" pitchFamily="34" charset="0"/>
                      </a:endParaRPr>
                    </a:p>
                  </a:txBody>
                  <a:tcPr marL="3984" marR="3984" marT="3984" marB="0"/>
                </a:tc>
                <a:tc>
                  <a:txBody>
                    <a:bodyPr/>
                    <a:lstStyle/>
                    <a:p>
                      <a:pPr algn="r" fontAlgn="b"/>
                      <a:r>
                        <a:rPr lang="en-GB" sz="1400" u="none" strike="noStrike" dirty="0">
                          <a:effectLst/>
                        </a:rPr>
                        <a:t>23,827</a:t>
                      </a:r>
                      <a:endParaRPr lang="en-GB" sz="1400" b="0" i="0" u="none" strike="noStrike" dirty="0">
                        <a:solidFill>
                          <a:srgbClr val="000000"/>
                        </a:solidFill>
                        <a:effectLst/>
                        <a:latin typeface="Calibri" panose="020F0502020204030204" pitchFamily="34" charset="0"/>
                      </a:endParaRPr>
                    </a:p>
                  </a:txBody>
                  <a:tcPr marL="3984" marR="3984" marT="3984" marB="0" anchor="b"/>
                </a:tc>
                <a:tc>
                  <a:txBody>
                    <a:bodyPr/>
                    <a:lstStyle/>
                    <a:p>
                      <a:pPr algn="r" fontAlgn="b"/>
                      <a:r>
                        <a:rPr lang="en-GB" sz="1400" u="none" strike="noStrike" dirty="0">
                          <a:effectLst/>
                        </a:rPr>
                        <a:t>12%</a:t>
                      </a:r>
                      <a:endParaRPr lang="en-GB" sz="1400" b="0" i="0" u="none" strike="noStrike" dirty="0">
                        <a:solidFill>
                          <a:srgbClr val="000000"/>
                        </a:solidFill>
                        <a:effectLst/>
                        <a:latin typeface="Calibri" panose="020F0502020204030204" pitchFamily="34" charset="0"/>
                      </a:endParaRPr>
                    </a:p>
                  </a:txBody>
                  <a:tcPr marL="3984" marR="3984" marT="3984" marB="0" anchor="b"/>
                </a:tc>
                <a:extLst>
                  <a:ext uri="{0D108BD9-81ED-4DB2-BD59-A6C34878D82A}">
                    <a16:rowId xmlns:a16="http://schemas.microsoft.com/office/drawing/2014/main" val="1717963339"/>
                  </a:ext>
                </a:extLst>
              </a:tr>
              <a:tr h="306917">
                <a:tc>
                  <a:txBody>
                    <a:bodyPr/>
                    <a:lstStyle/>
                    <a:p>
                      <a:pPr algn="l" fontAlgn="t"/>
                      <a:r>
                        <a:rPr lang="en-US" sz="1400" u="none" strike="noStrike" dirty="0">
                          <a:effectLst/>
                        </a:rPr>
                        <a:t>Wholesale and retail trade; repair of motor vehicles and motorcycles</a:t>
                      </a:r>
                      <a:endParaRPr lang="en-US" sz="1400" b="0" i="0" u="none" strike="noStrike" dirty="0">
                        <a:solidFill>
                          <a:srgbClr val="000000"/>
                        </a:solidFill>
                        <a:effectLst/>
                        <a:latin typeface="Arial" panose="020B0604020202020204" pitchFamily="34" charset="0"/>
                      </a:endParaRPr>
                    </a:p>
                  </a:txBody>
                  <a:tcPr marL="3984" marR="3984" marT="3984" marB="0"/>
                </a:tc>
                <a:tc>
                  <a:txBody>
                    <a:bodyPr/>
                    <a:lstStyle/>
                    <a:p>
                      <a:pPr algn="r" fontAlgn="b"/>
                      <a:r>
                        <a:rPr lang="en-GB" sz="1400" u="none" strike="noStrike" dirty="0">
                          <a:effectLst/>
                        </a:rPr>
                        <a:t>21,395</a:t>
                      </a:r>
                      <a:endParaRPr lang="en-GB" sz="1400" b="0" i="0" u="none" strike="noStrike" dirty="0">
                        <a:solidFill>
                          <a:srgbClr val="000000"/>
                        </a:solidFill>
                        <a:effectLst/>
                        <a:latin typeface="Calibri" panose="020F0502020204030204" pitchFamily="34" charset="0"/>
                      </a:endParaRPr>
                    </a:p>
                  </a:txBody>
                  <a:tcPr marL="3984" marR="3984" marT="3984" marB="0" anchor="b"/>
                </a:tc>
                <a:tc>
                  <a:txBody>
                    <a:bodyPr/>
                    <a:lstStyle/>
                    <a:p>
                      <a:pPr algn="r" fontAlgn="b"/>
                      <a:r>
                        <a:rPr lang="en-GB" sz="1400" u="none" strike="noStrike" dirty="0">
                          <a:effectLst/>
                        </a:rPr>
                        <a:t>5%</a:t>
                      </a:r>
                      <a:endParaRPr lang="en-GB" sz="1400" b="0" i="0" u="none" strike="noStrike" dirty="0">
                        <a:solidFill>
                          <a:srgbClr val="000000"/>
                        </a:solidFill>
                        <a:effectLst/>
                        <a:latin typeface="Calibri" panose="020F0502020204030204" pitchFamily="34" charset="0"/>
                      </a:endParaRPr>
                    </a:p>
                  </a:txBody>
                  <a:tcPr marL="3984" marR="3984" marT="3984" marB="0" anchor="b"/>
                </a:tc>
                <a:extLst>
                  <a:ext uri="{0D108BD9-81ED-4DB2-BD59-A6C34878D82A}">
                    <a16:rowId xmlns:a16="http://schemas.microsoft.com/office/drawing/2014/main" val="1561010171"/>
                  </a:ext>
                </a:extLst>
              </a:tr>
              <a:tr h="214426">
                <a:tc>
                  <a:txBody>
                    <a:bodyPr/>
                    <a:lstStyle/>
                    <a:p>
                      <a:pPr algn="l" fontAlgn="t"/>
                      <a:r>
                        <a:rPr lang="en-GB" sz="1400" u="none" strike="noStrike" dirty="0">
                          <a:effectLst/>
                        </a:rPr>
                        <a:t>Education</a:t>
                      </a:r>
                      <a:endParaRPr lang="en-GB" sz="1400" b="0" i="0" u="none" strike="noStrike" dirty="0">
                        <a:solidFill>
                          <a:srgbClr val="000000"/>
                        </a:solidFill>
                        <a:effectLst/>
                        <a:latin typeface="Arial" panose="020B0604020202020204" pitchFamily="34" charset="0"/>
                      </a:endParaRPr>
                    </a:p>
                  </a:txBody>
                  <a:tcPr marL="3984" marR="3984" marT="3984" marB="0"/>
                </a:tc>
                <a:tc>
                  <a:txBody>
                    <a:bodyPr/>
                    <a:lstStyle/>
                    <a:p>
                      <a:pPr algn="r" fontAlgn="b"/>
                      <a:r>
                        <a:rPr lang="en-GB" sz="1400" u="none" strike="noStrike" dirty="0">
                          <a:effectLst/>
                        </a:rPr>
                        <a:t>10,775</a:t>
                      </a:r>
                      <a:endParaRPr lang="en-GB" sz="1400" b="0" i="0" u="none" strike="noStrike" dirty="0">
                        <a:solidFill>
                          <a:srgbClr val="000000"/>
                        </a:solidFill>
                        <a:effectLst/>
                        <a:latin typeface="Calibri" panose="020F0502020204030204" pitchFamily="34" charset="0"/>
                      </a:endParaRPr>
                    </a:p>
                  </a:txBody>
                  <a:tcPr marL="3984" marR="3984" marT="3984" marB="0" anchor="b"/>
                </a:tc>
                <a:tc>
                  <a:txBody>
                    <a:bodyPr/>
                    <a:lstStyle/>
                    <a:p>
                      <a:pPr algn="r" fontAlgn="b"/>
                      <a:r>
                        <a:rPr lang="en-GB" sz="1400" u="none" strike="noStrike" dirty="0">
                          <a:effectLst/>
                        </a:rPr>
                        <a:t>4%</a:t>
                      </a:r>
                      <a:endParaRPr lang="en-GB" sz="1400" b="0" i="0" u="none" strike="noStrike" dirty="0">
                        <a:solidFill>
                          <a:srgbClr val="000000"/>
                        </a:solidFill>
                        <a:effectLst/>
                        <a:latin typeface="Calibri" panose="020F0502020204030204" pitchFamily="34" charset="0"/>
                      </a:endParaRPr>
                    </a:p>
                  </a:txBody>
                  <a:tcPr marL="3984" marR="3984" marT="3984" marB="0" anchor="b"/>
                </a:tc>
                <a:extLst>
                  <a:ext uri="{0D108BD9-81ED-4DB2-BD59-A6C34878D82A}">
                    <a16:rowId xmlns:a16="http://schemas.microsoft.com/office/drawing/2014/main" val="3426872107"/>
                  </a:ext>
                </a:extLst>
              </a:tr>
              <a:tr h="214426">
                <a:tc>
                  <a:txBody>
                    <a:bodyPr/>
                    <a:lstStyle/>
                    <a:p>
                      <a:pPr algn="l" fontAlgn="t"/>
                      <a:r>
                        <a:rPr lang="en-US" sz="1400" u="none" strike="noStrike" dirty="0">
                          <a:effectLst/>
                        </a:rPr>
                        <a:t>Human health and social work activities</a:t>
                      </a:r>
                      <a:endParaRPr lang="en-US" sz="1400" b="0" i="0" u="none" strike="noStrike" dirty="0">
                        <a:solidFill>
                          <a:srgbClr val="000000"/>
                        </a:solidFill>
                        <a:effectLst/>
                        <a:latin typeface="Arial" panose="020B0604020202020204" pitchFamily="34" charset="0"/>
                      </a:endParaRPr>
                    </a:p>
                  </a:txBody>
                  <a:tcPr marL="3984" marR="3984" marT="3984" marB="0"/>
                </a:tc>
                <a:tc>
                  <a:txBody>
                    <a:bodyPr/>
                    <a:lstStyle/>
                    <a:p>
                      <a:pPr algn="r" fontAlgn="b"/>
                      <a:r>
                        <a:rPr lang="en-GB" sz="1400" u="none" strike="noStrike" dirty="0">
                          <a:effectLst/>
                        </a:rPr>
                        <a:t>9,625</a:t>
                      </a:r>
                      <a:endParaRPr lang="en-GB" sz="1400" b="0" i="0" u="none" strike="noStrike" dirty="0">
                        <a:solidFill>
                          <a:srgbClr val="000000"/>
                        </a:solidFill>
                        <a:effectLst/>
                        <a:latin typeface="Calibri" panose="020F0502020204030204" pitchFamily="34" charset="0"/>
                      </a:endParaRPr>
                    </a:p>
                  </a:txBody>
                  <a:tcPr marL="3984" marR="3984" marT="3984" marB="0" anchor="b"/>
                </a:tc>
                <a:tc>
                  <a:txBody>
                    <a:bodyPr/>
                    <a:lstStyle/>
                    <a:p>
                      <a:pPr algn="r" fontAlgn="b"/>
                      <a:r>
                        <a:rPr lang="en-GB" sz="1400" u="none" strike="noStrike" dirty="0">
                          <a:effectLst/>
                        </a:rPr>
                        <a:t>3%</a:t>
                      </a:r>
                      <a:endParaRPr lang="en-GB" sz="1400" b="0" i="0" u="none" strike="noStrike" dirty="0">
                        <a:solidFill>
                          <a:srgbClr val="000000"/>
                        </a:solidFill>
                        <a:effectLst/>
                        <a:latin typeface="Calibri" panose="020F0502020204030204" pitchFamily="34" charset="0"/>
                      </a:endParaRPr>
                    </a:p>
                  </a:txBody>
                  <a:tcPr marL="3984" marR="3984" marT="3984" marB="0" anchor="b"/>
                </a:tc>
                <a:extLst>
                  <a:ext uri="{0D108BD9-81ED-4DB2-BD59-A6C34878D82A}">
                    <a16:rowId xmlns:a16="http://schemas.microsoft.com/office/drawing/2014/main" val="4164917766"/>
                  </a:ext>
                </a:extLst>
              </a:tr>
              <a:tr h="214426">
                <a:tc>
                  <a:txBody>
                    <a:bodyPr/>
                    <a:lstStyle/>
                    <a:p>
                      <a:pPr algn="l" fontAlgn="t"/>
                      <a:r>
                        <a:rPr lang="en-US" sz="1400" u="none" strike="noStrike" dirty="0">
                          <a:effectLst/>
                        </a:rPr>
                        <a:t>Administrative and support service activities</a:t>
                      </a:r>
                      <a:endParaRPr lang="en-US" sz="1400" b="0" i="0" u="none" strike="noStrike" dirty="0">
                        <a:solidFill>
                          <a:srgbClr val="000000"/>
                        </a:solidFill>
                        <a:effectLst/>
                        <a:latin typeface="Arial" panose="020B0604020202020204" pitchFamily="34" charset="0"/>
                      </a:endParaRPr>
                    </a:p>
                  </a:txBody>
                  <a:tcPr marL="3984" marR="3984" marT="3984" marB="0"/>
                </a:tc>
                <a:tc>
                  <a:txBody>
                    <a:bodyPr/>
                    <a:lstStyle/>
                    <a:p>
                      <a:pPr algn="r" fontAlgn="b"/>
                      <a:r>
                        <a:rPr lang="en-GB" sz="1400" u="none" strike="noStrike" dirty="0">
                          <a:effectLst/>
                        </a:rPr>
                        <a:t>3,891</a:t>
                      </a:r>
                      <a:endParaRPr lang="en-GB" sz="1400" b="0" i="0" u="none" strike="noStrike" dirty="0">
                        <a:solidFill>
                          <a:srgbClr val="000000"/>
                        </a:solidFill>
                        <a:effectLst/>
                        <a:latin typeface="Calibri" panose="020F0502020204030204" pitchFamily="34" charset="0"/>
                      </a:endParaRPr>
                    </a:p>
                  </a:txBody>
                  <a:tcPr marL="3984" marR="3984" marT="3984" marB="0" anchor="b"/>
                </a:tc>
                <a:tc>
                  <a:txBody>
                    <a:bodyPr/>
                    <a:lstStyle/>
                    <a:p>
                      <a:pPr algn="r" fontAlgn="b"/>
                      <a:r>
                        <a:rPr lang="en-GB" sz="1400" u="none" strike="noStrike" dirty="0">
                          <a:effectLst/>
                        </a:rPr>
                        <a:t>1%</a:t>
                      </a:r>
                      <a:endParaRPr lang="en-GB" sz="1400" b="0" i="0" u="none" strike="noStrike" dirty="0">
                        <a:solidFill>
                          <a:srgbClr val="000000"/>
                        </a:solidFill>
                        <a:effectLst/>
                        <a:latin typeface="Calibri" panose="020F0502020204030204" pitchFamily="34" charset="0"/>
                      </a:endParaRPr>
                    </a:p>
                  </a:txBody>
                  <a:tcPr marL="3984" marR="3984" marT="3984" marB="0" anchor="b"/>
                </a:tc>
                <a:extLst>
                  <a:ext uri="{0D108BD9-81ED-4DB2-BD59-A6C34878D82A}">
                    <a16:rowId xmlns:a16="http://schemas.microsoft.com/office/drawing/2014/main" val="1888543090"/>
                  </a:ext>
                </a:extLst>
              </a:tr>
              <a:tr h="306917">
                <a:tc>
                  <a:txBody>
                    <a:bodyPr/>
                    <a:lstStyle/>
                    <a:p>
                      <a:pPr algn="l" fontAlgn="t"/>
                      <a:r>
                        <a:rPr lang="en-US" sz="1400" u="none" strike="noStrike" dirty="0">
                          <a:effectLst/>
                        </a:rPr>
                        <a:t>Public administration and defence; compulsory social security</a:t>
                      </a:r>
                      <a:endParaRPr lang="en-US" sz="1400" b="0" i="0" u="none" strike="noStrike" dirty="0">
                        <a:solidFill>
                          <a:srgbClr val="000000"/>
                        </a:solidFill>
                        <a:effectLst/>
                        <a:latin typeface="Arial" panose="020B0604020202020204" pitchFamily="34" charset="0"/>
                      </a:endParaRPr>
                    </a:p>
                  </a:txBody>
                  <a:tcPr marL="3984" marR="3984" marT="3984" marB="0"/>
                </a:tc>
                <a:tc>
                  <a:txBody>
                    <a:bodyPr/>
                    <a:lstStyle/>
                    <a:p>
                      <a:pPr algn="r" fontAlgn="b"/>
                      <a:r>
                        <a:rPr lang="en-GB" sz="1400" u="none" strike="noStrike" dirty="0">
                          <a:effectLst/>
                        </a:rPr>
                        <a:t>938</a:t>
                      </a:r>
                      <a:endParaRPr lang="en-GB" sz="1400" b="0" i="0" u="none" strike="noStrike" dirty="0">
                        <a:solidFill>
                          <a:srgbClr val="000000"/>
                        </a:solidFill>
                        <a:effectLst/>
                        <a:latin typeface="Calibri" panose="020F0502020204030204" pitchFamily="34" charset="0"/>
                      </a:endParaRPr>
                    </a:p>
                  </a:txBody>
                  <a:tcPr marL="3984" marR="3984" marT="3984" marB="0" anchor="b"/>
                </a:tc>
                <a:tc>
                  <a:txBody>
                    <a:bodyPr/>
                    <a:lstStyle/>
                    <a:p>
                      <a:pPr algn="r" fontAlgn="b"/>
                      <a:r>
                        <a:rPr lang="en-GB" sz="1400" u="none" strike="noStrike" dirty="0">
                          <a:effectLst/>
                        </a:rPr>
                        <a:t>1%</a:t>
                      </a:r>
                      <a:endParaRPr lang="en-GB" sz="1400" b="0" i="0" u="none" strike="noStrike" dirty="0">
                        <a:solidFill>
                          <a:srgbClr val="000000"/>
                        </a:solidFill>
                        <a:effectLst/>
                        <a:latin typeface="Calibri" panose="020F0502020204030204" pitchFamily="34" charset="0"/>
                      </a:endParaRPr>
                    </a:p>
                  </a:txBody>
                  <a:tcPr marL="3984" marR="3984" marT="3984" marB="0" anchor="b"/>
                </a:tc>
                <a:extLst>
                  <a:ext uri="{0D108BD9-81ED-4DB2-BD59-A6C34878D82A}">
                    <a16:rowId xmlns:a16="http://schemas.microsoft.com/office/drawing/2014/main" val="1864917651"/>
                  </a:ext>
                </a:extLst>
              </a:tr>
              <a:tr h="306917">
                <a:tc>
                  <a:txBody>
                    <a:bodyPr/>
                    <a:lstStyle/>
                    <a:p>
                      <a:pPr algn="l" fontAlgn="t"/>
                      <a:r>
                        <a:rPr lang="en-US" sz="1400" u="none" strike="noStrike" dirty="0">
                          <a:effectLst/>
                        </a:rPr>
                        <a:t>Water supply; sewerage, waste management and remediation activities</a:t>
                      </a:r>
                      <a:endParaRPr lang="en-US" sz="1400" b="0" i="0" u="none" strike="noStrike" dirty="0">
                        <a:solidFill>
                          <a:srgbClr val="000000"/>
                        </a:solidFill>
                        <a:effectLst/>
                        <a:latin typeface="Arial" panose="020B0604020202020204" pitchFamily="34" charset="0"/>
                      </a:endParaRPr>
                    </a:p>
                  </a:txBody>
                  <a:tcPr marL="3984" marR="3984" marT="3984" marB="0"/>
                </a:tc>
                <a:tc>
                  <a:txBody>
                    <a:bodyPr/>
                    <a:lstStyle/>
                    <a:p>
                      <a:pPr algn="r" fontAlgn="b"/>
                      <a:r>
                        <a:rPr lang="en-GB" sz="1400" u="none" strike="noStrike" dirty="0">
                          <a:effectLst/>
                        </a:rPr>
                        <a:t>5</a:t>
                      </a:r>
                      <a:endParaRPr lang="en-GB" sz="1400" b="0" i="0" u="none" strike="noStrike" dirty="0">
                        <a:solidFill>
                          <a:srgbClr val="000000"/>
                        </a:solidFill>
                        <a:effectLst/>
                        <a:latin typeface="Calibri" panose="020F0502020204030204" pitchFamily="34" charset="0"/>
                      </a:endParaRPr>
                    </a:p>
                  </a:txBody>
                  <a:tcPr marL="3984" marR="3984" marT="3984" marB="0" anchor="b"/>
                </a:tc>
                <a:tc>
                  <a:txBody>
                    <a:bodyPr/>
                    <a:lstStyle/>
                    <a:p>
                      <a:pPr algn="r" fontAlgn="b"/>
                      <a:r>
                        <a:rPr lang="en-GB" sz="1400" u="none" strike="noStrike" dirty="0">
                          <a:effectLst/>
                        </a:rPr>
                        <a:t>0%</a:t>
                      </a:r>
                      <a:endParaRPr lang="en-GB" sz="1400" b="0" i="0" u="none" strike="noStrike" dirty="0">
                        <a:solidFill>
                          <a:srgbClr val="000000"/>
                        </a:solidFill>
                        <a:effectLst/>
                        <a:latin typeface="Calibri" panose="020F0502020204030204" pitchFamily="34" charset="0"/>
                      </a:endParaRPr>
                    </a:p>
                  </a:txBody>
                  <a:tcPr marL="3984" marR="3984" marT="3984" marB="0" anchor="b"/>
                </a:tc>
                <a:extLst>
                  <a:ext uri="{0D108BD9-81ED-4DB2-BD59-A6C34878D82A}">
                    <a16:rowId xmlns:a16="http://schemas.microsoft.com/office/drawing/2014/main" val="4270523126"/>
                  </a:ext>
                </a:extLst>
              </a:tr>
              <a:tr h="214426">
                <a:tc>
                  <a:txBody>
                    <a:bodyPr/>
                    <a:lstStyle/>
                    <a:p>
                      <a:pPr algn="l" fontAlgn="t"/>
                      <a:r>
                        <a:rPr lang="en-GB" sz="1400" u="none" strike="noStrike" dirty="0">
                          <a:effectLst/>
                        </a:rPr>
                        <a:t>Other service activities</a:t>
                      </a:r>
                      <a:endParaRPr lang="en-GB" sz="1400" b="0" i="0" u="none" strike="noStrike" dirty="0">
                        <a:solidFill>
                          <a:srgbClr val="000000"/>
                        </a:solidFill>
                        <a:effectLst/>
                        <a:latin typeface="Arial" panose="020B0604020202020204" pitchFamily="34" charset="0"/>
                      </a:endParaRPr>
                    </a:p>
                  </a:txBody>
                  <a:tcPr marL="3984" marR="3984" marT="3984" marB="0"/>
                </a:tc>
                <a:tc>
                  <a:txBody>
                    <a:bodyPr/>
                    <a:lstStyle/>
                    <a:p>
                      <a:pPr algn="r" fontAlgn="b"/>
                      <a:r>
                        <a:rPr lang="en-GB" sz="1400" u="none" strike="noStrike" dirty="0">
                          <a:effectLst/>
                        </a:rPr>
                        <a:t>-386</a:t>
                      </a:r>
                      <a:endParaRPr lang="en-GB" sz="1400" b="0" i="0" u="none" strike="noStrike" dirty="0">
                        <a:solidFill>
                          <a:srgbClr val="000000"/>
                        </a:solidFill>
                        <a:effectLst/>
                        <a:latin typeface="Calibri" panose="020F0502020204030204" pitchFamily="34" charset="0"/>
                      </a:endParaRPr>
                    </a:p>
                  </a:txBody>
                  <a:tcPr marL="3984" marR="3984" marT="3984" marB="0" anchor="b"/>
                </a:tc>
                <a:tc>
                  <a:txBody>
                    <a:bodyPr/>
                    <a:lstStyle/>
                    <a:p>
                      <a:pPr algn="r" fontAlgn="b"/>
                      <a:r>
                        <a:rPr lang="en-GB" sz="1400" u="none" strike="noStrike" dirty="0">
                          <a:effectLst/>
                        </a:rPr>
                        <a:t>0%</a:t>
                      </a:r>
                      <a:endParaRPr lang="en-GB" sz="1400" b="0" i="0" u="none" strike="noStrike" dirty="0">
                        <a:solidFill>
                          <a:srgbClr val="000000"/>
                        </a:solidFill>
                        <a:effectLst/>
                        <a:latin typeface="Calibri" panose="020F0502020204030204" pitchFamily="34" charset="0"/>
                      </a:endParaRPr>
                    </a:p>
                  </a:txBody>
                  <a:tcPr marL="3984" marR="3984" marT="3984" marB="0" anchor="b"/>
                </a:tc>
                <a:extLst>
                  <a:ext uri="{0D108BD9-81ED-4DB2-BD59-A6C34878D82A}">
                    <a16:rowId xmlns:a16="http://schemas.microsoft.com/office/drawing/2014/main" val="1565621612"/>
                  </a:ext>
                </a:extLst>
              </a:tr>
              <a:tr h="214426">
                <a:tc>
                  <a:txBody>
                    <a:bodyPr/>
                    <a:lstStyle/>
                    <a:p>
                      <a:pPr algn="l" fontAlgn="t"/>
                      <a:r>
                        <a:rPr lang="en-GB" sz="1400" u="none" strike="noStrike" dirty="0">
                          <a:effectLst/>
                        </a:rPr>
                        <a:t>Transportation and storage</a:t>
                      </a:r>
                      <a:endParaRPr lang="en-GB" sz="1400" b="0" i="0" u="none" strike="noStrike" dirty="0">
                        <a:solidFill>
                          <a:srgbClr val="000000"/>
                        </a:solidFill>
                        <a:effectLst/>
                        <a:latin typeface="Arial" panose="020B0604020202020204" pitchFamily="34" charset="0"/>
                      </a:endParaRPr>
                    </a:p>
                  </a:txBody>
                  <a:tcPr marL="3984" marR="3984" marT="3984" marB="0"/>
                </a:tc>
                <a:tc>
                  <a:txBody>
                    <a:bodyPr/>
                    <a:lstStyle/>
                    <a:p>
                      <a:pPr algn="r" fontAlgn="b"/>
                      <a:r>
                        <a:rPr lang="en-GB" sz="1400" u="none" strike="noStrike" dirty="0">
                          <a:effectLst/>
                        </a:rPr>
                        <a:t>-7,838</a:t>
                      </a:r>
                      <a:endParaRPr lang="en-GB" sz="1400" b="0" i="0" u="none" strike="noStrike" dirty="0">
                        <a:solidFill>
                          <a:srgbClr val="000000"/>
                        </a:solidFill>
                        <a:effectLst/>
                        <a:latin typeface="Calibri" panose="020F0502020204030204" pitchFamily="34" charset="0"/>
                      </a:endParaRPr>
                    </a:p>
                  </a:txBody>
                  <a:tcPr marL="3984" marR="3984" marT="3984" marB="0" anchor="b"/>
                </a:tc>
                <a:tc>
                  <a:txBody>
                    <a:bodyPr/>
                    <a:lstStyle/>
                    <a:p>
                      <a:pPr algn="r" fontAlgn="b"/>
                      <a:r>
                        <a:rPr lang="en-GB" sz="1400" u="none" strike="noStrike" dirty="0">
                          <a:effectLst/>
                        </a:rPr>
                        <a:t>-4%</a:t>
                      </a:r>
                      <a:endParaRPr lang="en-GB" sz="1400" b="0" i="0" u="none" strike="noStrike" dirty="0">
                        <a:solidFill>
                          <a:srgbClr val="000000"/>
                        </a:solidFill>
                        <a:effectLst/>
                        <a:latin typeface="Calibri" panose="020F0502020204030204" pitchFamily="34" charset="0"/>
                      </a:endParaRPr>
                    </a:p>
                  </a:txBody>
                  <a:tcPr marL="3984" marR="3984" marT="3984" marB="0" anchor="b"/>
                </a:tc>
                <a:extLst>
                  <a:ext uri="{0D108BD9-81ED-4DB2-BD59-A6C34878D82A}">
                    <a16:rowId xmlns:a16="http://schemas.microsoft.com/office/drawing/2014/main" val="1113195730"/>
                  </a:ext>
                </a:extLst>
              </a:tr>
              <a:tr h="214426">
                <a:tc>
                  <a:txBody>
                    <a:bodyPr/>
                    <a:lstStyle/>
                    <a:p>
                      <a:pPr algn="l" fontAlgn="t"/>
                      <a:r>
                        <a:rPr lang="en-GB" sz="1400" u="none" strike="noStrike" dirty="0">
                          <a:effectLst/>
                        </a:rPr>
                        <a:t>Manufacturing</a:t>
                      </a:r>
                      <a:endParaRPr lang="en-GB" sz="1400" b="0" i="0" u="none" strike="noStrike" dirty="0">
                        <a:solidFill>
                          <a:srgbClr val="000000"/>
                        </a:solidFill>
                        <a:effectLst/>
                        <a:latin typeface="Arial" panose="020B0604020202020204" pitchFamily="34" charset="0"/>
                      </a:endParaRPr>
                    </a:p>
                  </a:txBody>
                  <a:tcPr marL="3984" marR="3984" marT="3984" marB="0"/>
                </a:tc>
                <a:tc>
                  <a:txBody>
                    <a:bodyPr/>
                    <a:lstStyle/>
                    <a:p>
                      <a:pPr algn="r" fontAlgn="b"/>
                      <a:r>
                        <a:rPr lang="en-GB" sz="1400" u="none" strike="noStrike" dirty="0">
                          <a:effectLst/>
                        </a:rPr>
                        <a:t>-18,472</a:t>
                      </a:r>
                      <a:endParaRPr lang="en-GB" sz="1400" b="0" i="0" u="none" strike="noStrike" dirty="0">
                        <a:solidFill>
                          <a:srgbClr val="000000"/>
                        </a:solidFill>
                        <a:effectLst/>
                        <a:latin typeface="Calibri" panose="020F0502020204030204" pitchFamily="34" charset="0"/>
                      </a:endParaRPr>
                    </a:p>
                  </a:txBody>
                  <a:tcPr marL="3984" marR="3984" marT="3984" marB="0" anchor="b"/>
                </a:tc>
                <a:tc>
                  <a:txBody>
                    <a:bodyPr/>
                    <a:lstStyle/>
                    <a:p>
                      <a:pPr algn="r" fontAlgn="b"/>
                      <a:r>
                        <a:rPr lang="en-GB" sz="1400" u="none" strike="noStrike" dirty="0">
                          <a:effectLst/>
                        </a:rPr>
                        <a:t>-6%</a:t>
                      </a:r>
                      <a:endParaRPr lang="en-GB" sz="1400" b="0" i="0" u="none" strike="noStrike" dirty="0">
                        <a:solidFill>
                          <a:srgbClr val="000000"/>
                        </a:solidFill>
                        <a:effectLst/>
                        <a:latin typeface="Calibri" panose="020F0502020204030204" pitchFamily="34" charset="0"/>
                      </a:endParaRPr>
                    </a:p>
                  </a:txBody>
                  <a:tcPr marL="3984" marR="3984" marT="3984" marB="0" anchor="b"/>
                </a:tc>
                <a:extLst>
                  <a:ext uri="{0D108BD9-81ED-4DB2-BD59-A6C34878D82A}">
                    <a16:rowId xmlns:a16="http://schemas.microsoft.com/office/drawing/2014/main" val="4294283308"/>
                  </a:ext>
                </a:extLst>
              </a:tr>
              <a:tr h="214426">
                <a:tc>
                  <a:txBody>
                    <a:bodyPr/>
                    <a:lstStyle/>
                    <a:p>
                      <a:pPr algn="l" fontAlgn="t"/>
                      <a:r>
                        <a:rPr lang="en-US" sz="1400" u="none" strike="noStrike" dirty="0">
                          <a:effectLst/>
                        </a:rPr>
                        <a:t>Accommodation and food service activities</a:t>
                      </a:r>
                      <a:endParaRPr lang="en-US" sz="1400" b="0" i="0" u="none" strike="noStrike" dirty="0">
                        <a:solidFill>
                          <a:srgbClr val="000000"/>
                        </a:solidFill>
                        <a:effectLst/>
                        <a:latin typeface="Arial" panose="020B0604020202020204" pitchFamily="34" charset="0"/>
                      </a:endParaRPr>
                    </a:p>
                  </a:txBody>
                  <a:tcPr marL="3984" marR="3984" marT="3984" marB="0"/>
                </a:tc>
                <a:tc>
                  <a:txBody>
                    <a:bodyPr/>
                    <a:lstStyle/>
                    <a:p>
                      <a:pPr algn="r" fontAlgn="b"/>
                      <a:r>
                        <a:rPr lang="en-GB" sz="1400" u="none" strike="noStrike" dirty="0">
                          <a:effectLst/>
                        </a:rPr>
                        <a:t>-15,929</a:t>
                      </a:r>
                      <a:endParaRPr lang="en-GB" sz="1400" b="0" i="0" u="none" strike="noStrike" dirty="0">
                        <a:solidFill>
                          <a:srgbClr val="000000"/>
                        </a:solidFill>
                        <a:effectLst/>
                        <a:latin typeface="Calibri" panose="020F0502020204030204" pitchFamily="34" charset="0"/>
                      </a:endParaRPr>
                    </a:p>
                  </a:txBody>
                  <a:tcPr marL="3984" marR="3984" marT="3984" marB="0" anchor="b"/>
                </a:tc>
                <a:tc>
                  <a:txBody>
                    <a:bodyPr/>
                    <a:lstStyle/>
                    <a:p>
                      <a:pPr algn="r" fontAlgn="b"/>
                      <a:r>
                        <a:rPr lang="en-GB" sz="1400" u="none" strike="noStrike" dirty="0">
                          <a:effectLst/>
                        </a:rPr>
                        <a:t>-8%</a:t>
                      </a:r>
                      <a:endParaRPr lang="en-GB" sz="1400" b="0" i="0" u="none" strike="noStrike" dirty="0">
                        <a:solidFill>
                          <a:srgbClr val="000000"/>
                        </a:solidFill>
                        <a:effectLst/>
                        <a:latin typeface="Calibri" panose="020F0502020204030204" pitchFamily="34" charset="0"/>
                      </a:endParaRPr>
                    </a:p>
                  </a:txBody>
                  <a:tcPr marL="3984" marR="3984" marT="3984" marB="0" anchor="b"/>
                </a:tc>
                <a:extLst>
                  <a:ext uri="{0D108BD9-81ED-4DB2-BD59-A6C34878D82A}">
                    <a16:rowId xmlns:a16="http://schemas.microsoft.com/office/drawing/2014/main" val="2032021006"/>
                  </a:ext>
                </a:extLst>
              </a:tr>
              <a:tr h="214426">
                <a:tc>
                  <a:txBody>
                    <a:bodyPr/>
                    <a:lstStyle/>
                    <a:p>
                      <a:pPr algn="l" fontAlgn="t"/>
                      <a:r>
                        <a:rPr lang="en-GB" sz="1400" u="none" strike="noStrike" dirty="0">
                          <a:effectLst/>
                        </a:rPr>
                        <a:t>Financial and insurance activities</a:t>
                      </a:r>
                      <a:endParaRPr lang="en-GB" sz="1400" b="0" i="0" u="none" strike="noStrike" dirty="0">
                        <a:solidFill>
                          <a:srgbClr val="000000"/>
                        </a:solidFill>
                        <a:effectLst/>
                        <a:latin typeface="Arial" panose="020B0604020202020204" pitchFamily="34" charset="0"/>
                      </a:endParaRPr>
                    </a:p>
                  </a:txBody>
                  <a:tcPr marL="3984" marR="3984" marT="3984" marB="0"/>
                </a:tc>
                <a:tc>
                  <a:txBody>
                    <a:bodyPr/>
                    <a:lstStyle/>
                    <a:p>
                      <a:pPr algn="r" fontAlgn="b"/>
                      <a:r>
                        <a:rPr lang="en-GB" sz="1400" u="none" strike="noStrike" dirty="0">
                          <a:effectLst/>
                        </a:rPr>
                        <a:t>-6,659</a:t>
                      </a:r>
                      <a:endParaRPr lang="en-GB" sz="1400" b="0" i="0" u="none" strike="noStrike" dirty="0">
                        <a:solidFill>
                          <a:srgbClr val="000000"/>
                        </a:solidFill>
                        <a:effectLst/>
                        <a:latin typeface="Calibri" panose="020F0502020204030204" pitchFamily="34" charset="0"/>
                      </a:endParaRPr>
                    </a:p>
                  </a:txBody>
                  <a:tcPr marL="3984" marR="3984" marT="3984" marB="0" anchor="b"/>
                </a:tc>
                <a:tc>
                  <a:txBody>
                    <a:bodyPr/>
                    <a:lstStyle/>
                    <a:p>
                      <a:pPr algn="r" fontAlgn="b"/>
                      <a:r>
                        <a:rPr lang="en-GB" sz="1400" u="none" strike="noStrike" dirty="0">
                          <a:effectLst/>
                        </a:rPr>
                        <a:t>-9%</a:t>
                      </a:r>
                      <a:endParaRPr lang="en-GB" sz="1400" b="0" i="0" u="none" strike="noStrike" dirty="0">
                        <a:solidFill>
                          <a:srgbClr val="000000"/>
                        </a:solidFill>
                        <a:effectLst/>
                        <a:latin typeface="Calibri" panose="020F0502020204030204" pitchFamily="34" charset="0"/>
                      </a:endParaRPr>
                    </a:p>
                  </a:txBody>
                  <a:tcPr marL="3984" marR="3984" marT="3984" marB="0" anchor="b"/>
                </a:tc>
                <a:extLst>
                  <a:ext uri="{0D108BD9-81ED-4DB2-BD59-A6C34878D82A}">
                    <a16:rowId xmlns:a16="http://schemas.microsoft.com/office/drawing/2014/main" val="2520651794"/>
                  </a:ext>
                </a:extLst>
              </a:tr>
              <a:tr h="214426">
                <a:tc>
                  <a:txBody>
                    <a:bodyPr/>
                    <a:lstStyle/>
                    <a:p>
                      <a:pPr algn="l" fontAlgn="t"/>
                      <a:r>
                        <a:rPr lang="en-GB" sz="1400" u="none" strike="noStrike" dirty="0">
                          <a:effectLst/>
                        </a:rPr>
                        <a:t>Construction</a:t>
                      </a:r>
                      <a:endParaRPr lang="en-GB" sz="1400" b="0" i="0" u="none" strike="noStrike" dirty="0">
                        <a:solidFill>
                          <a:srgbClr val="000000"/>
                        </a:solidFill>
                        <a:effectLst/>
                        <a:latin typeface="Arial" panose="020B0604020202020204" pitchFamily="34" charset="0"/>
                      </a:endParaRPr>
                    </a:p>
                  </a:txBody>
                  <a:tcPr marL="3984" marR="3984" marT="3984" marB="0"/>
                </a:tc>
                <a:tc>
                  <a:txBody>
                    <a:bodyPr/>
                    <a:lstStyle/>
                    <a:p>
                      <a:pPr algn="r" fontAlgn="b"/>
                      <a:r>
                        <a:rPr lang="en-GB" sz="1400" u="none" strike="noStrike" dirty="0">
                          <a:effectLst/>
                        </a:rPr>
                        <a:t>-17,930</a:t>
                      </a:r>
                      <a:endParaRPr lang="en-GB" sz="1400" b="0" i="0" u="none" strike="noStrike" dirty="0">
                        <a:solidFill>
                          <a:srgbClr val="000000"/>
                        </a:solidFill>
                        <a:effectLst/>
                        <a:latin typeface="Calibri" panose="020F0502020204030204" pitchFamily="34" charset="0"/>
                      </a:endParaRPr>
                    </a:p>
                  </a:txBody>
                  <a:tcPr marL="3984" marR="3984" marT="3984" marB="0" anchor="b"/>
                </a:tc>
                <a:tc>
                  <a:txBody>
                    <a:bodyPr/>
                    <a:lstStyle/>
                    <a:p>
                      <a:pPr algn="r" fontAlgn="b"/>
                      <a:r>
                        <a:rPr lang="en-GB" sz="1400" u="none" strike="noStrike" dirty="0">
                          <a:effectLst/>
                        </a:rPr>
                        <a:t>-9%</a:t>
                      </a:r>
                      <a:endParaRPr lang="en-GB" sz="1400" b="0" i="0" u="none" strike="noStrike" dirty="0">
                        <a:solidFill>
                          <a:srgbClr val="000000"/>
                        </a:solidFill>
                        <a:effectLst/>
                        <a:latin typeface="Calibri" panose="020F0502020204030204" pitchFamily="34" charset="0"/>
                      </a:endParaRPr>
                    </a:p>
                  </a:txBody>
                  <a:tcPr marL="3984" marR="3984" marT="3984" marB="0" anchor="b"/>
                </a:tc>
                <a:extLst>
                  <a:ext uri="{0D108BD9-81ED-4DB2-BD59-A6C34878D82A}">
                    <a16:rowId xmlns:a16="http://schemas.microsoft.com/office/drawing/2014/main" val="348115780"/>
                  </a:ext>
                </a:extLst>
              </a:tr>
              <a:tr h="214426">
                <a:tc>
                  <a:txBody>
                    <a:bodyPr/>
                    <a:lstStyle/>
                    <a:p>
                      <a:pPr algn="l" fontAlgn="t"/>
                      <a:r>
                        <a:rPr lang="en-GB" sz="1400" u="none" strike="noStrike" dirty="0">
                          <a:effectLst/>
                        </a:rPr>
                        <a:t>Real estate activities</a:t>
                      </a:r>
                      <a:endParaRPr lang="en-GB" sz="1400" b="0" i="0" u="none" strike="noStrike" dirty="0">
                        <a:solidFill>
                          <a:srgbClr val="000000"/>
                        </a:solidFill>
                        <a:effectLst/>
                        <a:latin typeface="Arial" panose="020B0604020202020204" pitchFamily="34" charset="0"/>
                      </a:endParaRPr>
                    </a:p>
                  </a:txBody>
                  <a:tcPr marL="3984" marR="3984" marT="3984" marB="0"/>
                </a:tc>
                <a:tc>
                  <a:txBody>
                    <a:bodyPr/>
                    <a:lstStyle/>
                    <a:p>
                      <a:pPr algn="r" fontAlgn="b"/>
                      <a:r>
                        <a:rPr lang="en-GB" sz="1400" u="none" strike="noStrike" dirty="0">
                          <a:effectLst/>
                        </a:rPr>
                        <a:t>-5,141</a:t>
                      </a:r>
                      <a:endParaRPr lang="en-GB" sz="1400" b="0" i="0" u="none" strike="noStrike" dirty="0">
                        <a:solidFill>
                          <a:srgbClr val="000000"/>
                        </a:solidFill>
                        <a:effectLst/>
                        <a:latin typeface="Calibri" panose="020F0502020204030204" pitchFamily="34" charset="0"/>
                      </a:endParaRPr>
                    </a:p>
                  </a:txBody>
                  <a:tcPr marL="3984" marR="3984" marT="3984" marB="0" anchor="b"/>
                </a:tc>
                <a:tc>
                  <a:txBody>
                    <a:bodyPr/>
                    <a:lstStyle/>
                    <a:p>
                      <a:pPr algn="r" fontAlgn="b"/>
                      <a:r>
                        <a:rPr lang="en-GB" sz="1400" u="none" strike="noStrike" dirty="0">
                          <a:effectLst/>
                        </a:rPr>
                        <a:t>-10%</a:t>
                      </a:r>
                      <a:endParaRPr lang="en-GB" sz="1400" b="0" i="0" u="none" strike="noStrike" dirty="0">
                        <a:solidFill>
                          <a:srgbClr val="000000"/>
                        </a:solidFill>
                        <a:effectLst/>
                        <a:latin typeface="Calibri" panose="020F0502020204030204" pitchFamily="34" charset="0"/>
                      </a:endParaRPr>
                    </a:p>
                  </a:txBody>
                  <a:tcPr marL="3984" marR="3984" marT="3984" marB="0" anchor="b"/>
                </a:tc>
                <a:extLst>
                  <a:ext uri="{0D108BD9-81ED-4DB2-BD59-A6C34878D82A}">
                    <a16:rowId xmlns:a16="http://schemas.microsoft.com/office/drawing/2014/main" val="3213614064"/>
                  </a:ext>
                </a:extLst>
              </a:tr>
              <a:tr h="214426">
                <a:tc>
                  <a:txBody>
                    <a:bodyPr/>
                    <a:lstStyle/>
                    <a:p>
                      <a:pPr algn="l" fontAlgn="t"/>
                      <a:r>
                        <a:rPr lang="en-GB" sz="1400" u="none" strike="noStrike" dirty="0">
                          <a:effectLst/>
                        </a:rPr>
                        <a:t>Arts, entertainment and recreation</a:t>
                      </a:r>
                      <a:endParaRPr lang="en-GB" sz="1400" b="0" i="0" u="none" strike="noStrike" dirty="0">
                        <a:solidFill>
                          <a:srgbClr val="000000"/>
                        </a:solidFill>
                        <a:effectLst/>
                        <a:latin typeface="Arial" panose="020B0604020202020204" pitchFamily="34" charset="0"/>
                      </a:endParaRPr>
                    </a:p>
                  </a:txBody>
                  <a:tcPr marL="3984" marR="3984" marT="3984" marB="0"/>
                </a:tc>
                <a:tc>
                  <a:txBody>
                    <a:bodyPr/>
                    <a:lstStyle/>
                    <a:p>
                      <a:pPr algn="r" fontAlgn="b"/>
                      <a:r>
                        <a:rPr lang="en-GB" sz="1400" u="none" strike="noStrike" dirty="0">
                          <a:effectLst/>
                        </a:rPr>
                        <a:t>-9,655</a:t>
                      </a:r>
                      <a:endParaRPr lang="en-GB" sz="1400" b="0" i="0" u="none" strike="noStrike" dirty="0">
                        <a:solidFill>
                          <a:srgbClr val="000000"/>
                        </a:solidFill>
                        <a:effectLst/>
                        <a:latin typeface="Calibri" panose="020F0502020204030204" pitchFamily="34" charset="0"/>
                      </a:endParaRPr>
                    </a:p>
                  </a:txBody>
                  <a:tcPr marL="3984" marR="3984" marT="3984" marB="0" anchor="b"/>
                </a:tc>
                <a:tc>
                  <a:txBody>
                    <a:bodyPr/>
                    <a:lstStyle/>
                    <a:p>
                      <a:pPr algn="r" fontAlgn="b"/>
                      <a:r>
                        <a:rPr lang="en-GB" sz="1400" u="none" strike="noStrike" dirty="0">
                          <a:effectLst/>
                        </a:rPr>
                        <a:t>-12%</a:t>
                      </a:r>
                      <a:endParaRPr lang="en-GB" sz="1400" b="0" i="0" u="none" strike="noStrike" dirty="0">
                        <a:solidFill>
                          <a:srgbClr val="000000"/>
                        </a:solidFill>
                        <a:effectLst/>
                        <a:latin typeface="Calibri" panose="020F0502020204030204" pitchFamily="34" charset="0"/>
                      </a:endParaRPr>
                    </a:p>
                  </a:txBody>
                  <a:tcPr marL="3984" marR="3984" marT="3984" marB="0" anchor="b"/>
                </a:tc>
                <a:extLst>
                  <a:ext uri="{0D108BD9-81ED-4DB2-BD59-A6C34878D82A}">
                    <a16:rowId xmlns:a16="http://schemas.microsoft.com/office/drawing/2014/main" val="3734195369"/>
                  </a:ext>
                </a:extLst>
              </a:tr>
              <a:tr h="214426">
                <a:tc>
                  <a:txBody>
                    <a:bodyPr/>
                    <a:lstStyle/>
                    <a:p>
                      <a:pPr algn="l" fontAlgn="t"/>
                      <a:r>
                        <a:rPr lang="en-GB" sz="1400" u="none" strike="noStrike" dirty="0">
                          <a:effectLst/>
                        </a:rPr>
                        <a:t>Information and communication</a:t>
                      </a:r>
                      <a:endParaRPr lang="en-GB" sz="1400" b="0" i="0" u="none" strike="noStrike" dirty="0">
                        <a:solidFill>
                          <a:srgbClr val="000000"/>
                        </a:solidFill>
                        <a:effectLst/>
                        <a:latin typeface="Arial" panose="020B0604020202020204" pitchFamily="34" charset="0"/>
                      </a:endParaRPr>
                    </a:p>
                  </a:txBody>
                  <a:tcPr marL="3984" marR="3984" marT="3984" marB="0"/>
                </a:tc>
                <a:tc>
                  <a:txBody>
                    <a:bodyPr/>
                    <a:lstStyle/>
                    <a:p>
                      <a:pPr algn="r" fontAlgn="b"/>
                      <a:r>
                        <a:rPr lang="en-GB" sz="1400" u="none" strike="noStrike" dirty="0">
                          <a:effectLst/>
                        </a:rPr>
                        <a:t>-16,269</a:t>
                      </a:r>
                      <a:endParaRPr lang="en-GB" sz="1400" b="0" i="0" u="none" strike="noStrike" dirty="0">
                        <a:solidFill>
                          <a:srgbClr val="000000"/>
                        </a:solidFill>
                        <a:effectLst/>
                        <a:latin typeface="Calibri" panose="020F0502020204030204" pitchFamily="34" charset="0"/>
                      </a:endParaRPr>
                    </a:p>
                  </a:txBody>
                  <a:tcPr marL="3984" marR="3984" marT="3984" marB="0" anchor="b"/>
                </a:tc>
                <a:tc>
                  <a:txBody>
                    <a:bodyPr/>
                    <a:lstStyle/>
                    <a:p>
                      <a:pPr algn="r" fontAlgn="b"/>
                      <a:r>
                        <a:rPr lang="en-GB" sz="1400" u="none" strike="noStrike" dirty="0">
                          <a:effectLst/>
                        </a:rPr>
                        <a:t>-18%</a:t>
                      </a:r>
                      <a:endParaRPr lang="en-GB" sz="1400" b="0" i="0" u="none" strike="noStrike" dirty="0">
                        <a:solidFill>
                          <a:srgbClr val="000000"/>
                        </a:solidFill>
                        <a:effectLst/>
                        <a:latin typeface="Calibri" panose="020F0502020204030204" pitchFamily="34" charset="0"/>
                      </a:endParaRPr>
                    </a:p>
                  </a:txBody>
                  <a:tcPr marL="3984" marR="3984" marT="3984" marB="0" anchor="b"/>
                </a:tc>
                <a:extLst>
                  <a:ext uri="{0D108BD9-81ED-4DB2-BD59-A6C34878D82A}">
                    <a16:rowId xmlns:a16="http://schemas.microsoft.com/office/drawing/2014/main" val="2606264031"/>
                  </a:ext>
                </a:extLst>
              </a:tr>
              <a:tr h="214426">
                <a:tc>
                  <a:txBody>
                    <a:bodyPr/>
                    <a:lstStyle/>
                    <a:p>
                      <a:pPr algn="l" fontAlgn="t"/>
                      <a:r>
                        <a:rPr lang="en-GB" sz="1400" u="none" strike="noStrike" dirty="0">
                          <a:effectLst/>
                        </a:rPr>
                        <a:t>Agriculture, forestry and fishing</a:t>
                      </a:r>
                      <a:endParaRPr lang="en-GB" sz="1400" b="0" i="0" u="none" strike="noStrike" dirty="0">
                        <a:solidFill>
                          <a:srgbClr val="000000"/>
                        </a:solidFill>
                        <a:effectLst/>
                        <a:latin typeface="Arial" panose="020B0604020202020204" pitchFamily="34" charset="0"/>
                      </a:endParaRPr>
                    </a:p>
                  </a:txBody>
                  <a:tcPr marL="3984" marR="3984" marT="3984" marB="0"/>
                </a:tc>
                <a:tc>
                  <a:txBody>
                    <a:bodyPr/>
                    <a:lstStyle/>
                    <a:p>
                      <a:pPr algn="r" fontAlgn="b"/>
                      <a:r>
                        <a:rPr lang="en-GB" sz="1400" u="none" strike="noStrike" dirty="0">
                          <a:effectLst/>
                        </a:rPr>
                        <a:t>-9,082</a:t>
                      </a:r>
                      <a:endParaRPr lang="en-GB" sz="1400" b="0" i="0" u="none" strike="noStrike" dirty="0">
                        <a:solidFill>
                          <a:srgbClr val="000000"/>
                        </a:solidFill>
                        <a:effectLst/>
                        <a:latin typeface="Calibri" panose="020F0502020204030204" pitchFamily="34" charset="0"/>
                      </a:endParaRPr>
                    </a:p>
                  </a:txBody>
                  <a:tcPr marL="3984" marR="3984" marT="3984" marB="0" anchor="b"/>
                </a:tc>
                <a:tc>
                  <a:txBody>
                    <a:bodyPr/>
                    <a:lstStyle/>
                    <a:p>
                      <a:pPr algn="r" fontAlgn="b"/>
                      <a:r>
                        <a:rPr lang="en-GB" sz="1400" u="none" strike="noStrike" dirty="0">
                          <a:effectLst/>
                        </a:rPr>
                        <a:t>-36%</a:t>
                      </a:r>
                      <a:endParaRPr lang="en-GB" sz="1400" b="0" i="0" u="none" strike="noStrike" dirty="0">
                        <a:solidFill>
                          <a:srgbClr val="000000"/>
                        </a:solidFill>
                        <a:effectLst/>
                        <a:latin typeface="Calibri" panose="020F0502020204030204" pitchFamily="34" charset="0"/>
                      </a:endParaRPr>
                    </a:p>
                  </a:txBody>
                  <a:tcPr marL="3984" marR="3984" marT="3984" marB="0" anchor="b"/>
                </a:tc>
                <a:extLst>
                  <a:ext uri="{0D108BD9-81ED-4DB2-BD59-A6C34878D82A}">
                    <a16:rowId xmlns:a16="http://schemas.microsoft.com/office/drawing/2014/main" val="3725470494"/>
                  </a:ext>
                </a:extLst>
              </a:tr>
              <a:tr h="214426">
                <a:tc>
                  <a:txBody>
                    <a:bodyPr/>
                    <a:lstStyle/>
                    <a:p>
                      <a:pPr algn="l" fontAlgn="t"/>
                      <a:r>
                        <a:rPr lang="en-GB" sz="1400" u="none" strike="noStrike" dirty="0">
                          <a:effectLst/>
                        </a:rPr>
                        <a:t>Mining and quarrying</a:t>
                      </a:r>
                      <a:endParaRPr lang="en-GB" sz="1400" b="0" i="0" u="none" strike="noStrike" dirty="0">
                        <a:solidFill>
                          <a:srgbClr val="000000"/>
                        </a:solidFill>
                        <a:effectLst/>
                        <a:latin typeface="Arial" panose="020B0604020202020204" pitchFamily="34" charset="0"/>
                      </a:endParaRPr>
                    </a:p>
                  </a:txBody>
                  <a:tcPr marL="3984" marR="3984" marT="3984" marB="0"/>
                </a:tc>
                <a:tc>
                  <a:txBody>
                    <a:bodyPr/>
                    <a:lstStyle/>
                    <a:p>
                      <a:pPr algn="r" fontAlgn="b"/>
                      <a:r>
                        <a:rPr lang="en-GB" sz="1400" u="none" strike="noStrike" dirty="0">
                          <a:effectLst/>
                        </a:rPr>
                        <a:t>-2,251</a:t>
                      </a:r>
                      <a:endParaRPr lang="en-GB" sz="1400" b="0" i="0" u="none" strike="noStrike" dirty="0">
                        <a:solidFill>
                          <a:srgbClr val="000000"/>
                        </a:solidFill>
                        <a:effectLst/>
                        <a:latin typeface="Calibri" panose="020F0502020204030204" pitchFamily="34" charset="0"/>
                      </a:endParaRPr>
                    </a:p>
                  </a:txBody>
                  <a:tcPr marL="3984" marR="3984" marT="3984" marB="0" anchor="b"/>
                </a:tc>
                <a:tc>
                  <a:txBody>
                    <a:bodyPr/>
                    <a:lstStyle/>
                    <a:p>
                      <a:pPr algn="r" fontAlgn="b"/>
                      <a:r>
                        <a:rPr lang="en-GB" sz="1400" u="none" strike="noStrike" dirty="0">
                          <a:effectLst/>
                        </a:rPr>
                        <a:t>-50%</a:t>
                      </a:r>
                      <a:endParaRPr lang="en-GB" sz="1400" b="0" i="0" u="none" strike="noStrike" dirty="0">
                        <a:solidFill>
                          <a:srgbClr val="000000"/>
                        </a:solidFill>
                        <a:effectLst/>
                        <a:latin typeface="Calibri" panose="020F0502020204030204" pitchFamily="34" charset="0"/>
                      </a:endParaRPr>
                    </a:p>
                  </a:txBody>
                  <a:tcPr marL="3984" marR="3984" marT="3984" marB="0" anchor="b"/>
                </a:tc>
                <a:extLst>
                  <a:ext uri="{0D108BD9-81ED-4DB2-BD59-A6C34878D82A}">
                    <a16:rowId xmlns:a16="http://schemas.microsoft.com/office/drawing/2014/main" val="2868542944"/>
                  </a:ext>
                </a:extLst>
              </a:tr>
              <a:tr h="214426">
                <a:tc>
                  <a:txBody>
                    <a:bodyPr/>
                    <a:lstStyle/>
                    <a:p>
                      <a:pPr algn="l" fontAlgn="b"/>
                      <a:r>
                        <a:rPr lang="en-GB" sz="1400" u="none" strike="noStrike" dirty="0">
                          <a:effectLst/>
                        </a:rPr>
                        <a:t>Total</a:t>
                      </a:r>
                      <a:endParaRPr lang="en-GB" sz="1400" b="0" i="0" u="none" strike="noStrike" dirty="0">
                        <a:solidFill>
                          <a:srgbClr val="000000"/>
                        </a:solidFill>
                        <a:effectLst/>
                        <a:latin typeface="Calibri" panose="020F0502020204030204" pitchFamily="34" charset="0"/>
                      </a:endParaRPr>
                    </a:p>
                  </a:txBody>
                  <a:tcPr marL="3984" marR="3984" marT="3984" marB="0" anchor="b"/>
                </a:tc>
                <a:tc>
                  <a:txBody>
                    <a:bodyPr/>
                    <a:lstStyle/>
                    <a:p>
                      <a:pPr algn="r" fontAlgn="b"/>
                      <a:r>
                        <a:rPr lang="en-GB" sz="1400" u="none" strike="noStrike" dirty="0">
                          <a:effectLst/>
                        </a:rPr>
                        <a:t>-33,749</a:t>
                      </a:r>
                      <a:endParaRPr lang="en-GB" sz="1400" b="0" i="0" u="none" strike="noStrike" dirty="0">
                        <a:solidFill>
                          <a:srgbClr val="000000"/>
                        </a:solidFill>
                        <a:effectLst/>
                        <a:latin typeface="Calibri" panose="020F0502020204030204" pitchFamily="34" charset="0"/>
                      </a:endParaRPr>
                    </a:p>
                  </a:txBody>
                  <a:tcPr marL="3984" marR="3984" marT="3984" marB="0" anchor="b"/>
                </a:tc>
                <a:tc>
                  <a:txBody>
                    <a:bodyPr/>
                    <a:lstStyle/>
                    <a:p>
                      <a:pPr algn="r" fontAlgn="b"/>
                      <a:r>
                        <a:rPr lang="en-GB" sz="1400" u="none" strike="noStrike" dirty="0">
                          <a:effectLst/>
                        </a:rPr>
                        <a:t>-1%</a:t>
                      </a:r>
                      <a:endParaRPr lang="en-GB" sz="1400" b="0" i="0" u="none" strike="noStrike" dirty="0">
                        <a:solidFill>
                          <a:srgbClr val="000000"/>
                        </a:solidFill>
                        <a:effectLst/>
                        <a:latin typeface="Calibri" panose="020F0502020204030204" pitchFamily="34" charset="0"/>
                      </a:endParaRPr>
                    </a:p>
                  </a:txBody>
                  <a:tcPr marL="3984" marR="3984" marT="3984" marB="0" anchor="b"/>
                </a:tc>
                <a:extLst>
                  <a:ext uri="{0D108BD9-81ED-4DB2-BD59-A6C34878D82A}">
                    <a16:rowId xmlns:a16="http://schemas.microsoft.com/office/drawing/2014/main" val="1002849709"/>
                  </a:ext>
                </a:extLst>
              </a:tr>
            </a:tbl>
          </a:graphicData>
        </a:graphic>
      </p:graphicFrame>
      <p:sp>
        <p:nvSpPr>
          <p:cNvPr id="6" name="TextBox 5"/>
          <p:cNvSpPr txBox="1"/>
          <p:nvPr/>
        </p:nvSpPr>
        <p:spPr>
          <a:xfrm>
            <a:off x="2246811" y="6244046"/>
            <a:ext cx="6844938" cy="646331"/>
          </a:xfrm>
          <a:prstGeom prst="rect">
            <a:avLst/>
          </a:prstGeom>
          <a:noFill/>
        </p:spPr>
        <p:txBody>
          <a:bodyPr wrap="square" rtlCol="0">
            <a:spAutoFit/>
          </a:bodyPr>
          <a:lstStyle/>
          <a:p>
            <a:r>
              <a:rPr lang="en-US" sz="1200" dirty="0" smtClean="0"/>
              <a:t>*Workforce </a:t>
            </a:r>
            <a:r>
              <a:rPr lang="en-US" sz="1200" dirty="0"/>
              <a:t>Jobs (WFJ) is a quarterly measure of the number of jobs in the UK and is the preferred measure of the change in jobs by industry. Estimates are only available at national and regional level.</a:t>
            </a:r>
            <a:endParaRPr lang="en-GB" sz="1200" dirty="0"/>
          </a:p>
        </p:txBody>
      </p:sp>
      <p:sp>
        <p:nvSpPr>
          <p:cNvPr id="3" name="TextBox 2"/>
          <p:cNvSpPr txBox="1"/>
          <p:nvPr/>
        </p:nvSpPr>
        <p:spPr>
          <a:xfrm>
            <a:off x="8991600" y="6152104"/>
            <a:ext cx="3200400" cy="646331"/>
          </a:xfrm>
          <a:prstGeom prst="rect">
            <a:avLst/>
          </a:prstGeom>
          <a:solidFill>
            <a:schemeClr val="bg1"/>
          </a:solidFill>
        </p:spPr>
        <p:txBody>
          <a:bodyPr wrap="square" rtlCol="0">
            <a:spAutoFit/>
          </a:bodyPr>
          <a:lstStyle/>
          <a:p>
            <a:r>
              <a:rPr lang="en-GB" sz="1200" dirty="0" smtClean="0"/>
              <a:t>Source:  ONS/</a:t>
            </a:r>
            <a:r>
              <a:rPr lang="en-GB" sz="1200" dirty="0" smtClean="0">
                <a:hlinkClick r:id="rId2"/>
              </a:rPr>
              <a:t>NOMIS</a:t>
            </a:r>
            <a:endParaRPr lang="en-GB" sz="1200" dirty="0" smtClean="0"/>
          </a:p>
          <a:p>
            <a:r>
              <a:rPr lang="en-GB" sz="1200" dirty="0" smtClean="0"/>
              <a:t>Date last updated:  </a:t>
            </a:r>
            <a:r>
              <a:rPr lang="en-GB" sz="1200" dirty="0" smtClean="0"/>
              <a:t>14 September </a:t>
            </a:r>
            <a:r>
              <a:rPr lang="en-GB" sz="1200" dirty="0" smtClean="0"/>
              <a:t>2021; Frequency: quarterly</a:t>
            </a:r>
            <a:endParaRPr lang="en-GB" sz="1200" dirty="0"/>
          </a:p>
        </p:txBody>
      </p:sp>
    </p:spTree>
    <p:extLst>
      <p:ext uri="{BB962C8B-B14F-4D97-AF65-F5344CB8AC3E}">
        <p14:creationId xmlns:p14="http://schemas.microsoft.com/office/powerpoint/2010/main" val="18181263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ine chart showing how visits to different categories of place have varied since February 2020, with visits to most dropping during lockdowns"/>
          <p:cNvPicPr>
            <a:picLocks noChangeAspect="1"/>
          </p:cNvPicPr>
          <p:nvPr/>
        </p:nvPicPr>
        <p:blipFill>
          <a:blip r:embed="rId3"/>
          <a:stretch>
            <a:fillRect/>
          </a:stretch>
        </p:blipFill>
        <p:spPr>
          <a:xfrm>
            <a:off x="316551" y="2423438"/>
            <a:ext cx="11076461" cy="3896269"/>
          </a:xfrm>
          <a:prstGeom prst="rect">
            <a:avLst/>
          </a:prstGeom>
        </p:spPr>
      </p:pic>
      <p:sp>
        <p:nvSpPr>
          <p:cNvPr id="2" name="Title 1"/>
          <p:cNvSpPr>
            <a:spLocks noGrp="1"/>
          </p:cNvSpPr>
          <p:nvPr>
            <p:ph type="title"/>
          </p:nvPr>
        </p:nvSpPr>
        <p:spPr>
          <a:xfrm>
            <a:off x="316551" y="76079"/>
            <a:ext cx="11519999" cy="471583"/>
          </a:xfrm>
        </p:spPr>
        <p:txBody>
          <a:bodyPr>
            <a:noAutofit/>
          </a:bodyPr>
          <a:lstStyle/>
          <a:p>
            <a:r>
              <a:rPr lang="en-GB" sz="2800" dirty="0" smtClean="0">
                <a:cs typeface="Arial" panose="020B0604020202020204" pitchFamily="34" charset="0"/>
              </a:rPr>
              <a:t>Effects of lockdown on population movement</a:t>
            </a:r>
            <a:endParaRPr lang="en-GB" sz="2800" dirty="0"/>
          </a:p>
        </p:txBody>
      </p:sp>
      <p:sp>
        <p:nvSpPr>
          <p:cNvPr id="5" name="Rectangle 4"/>
          <p:cNvSpPr/>
          <p:nvPr/>
        </p:nvSpPr>
        <p:spPr>
          <a:xfrm>
            <a:off x="145603" y="507177"/>
            <a:ext cx="11890035" cy="1674100"/>
          </a:xfrm>
          <a:prstGeom prst="rect">
            <a:avLst/>
          </a:prstGeom>
        </p:spPr>
        <p:txBody>
          <a:bodyPr wrap="square" numCol="1" spcCol="360000">
            <a:noAutofit/>
          </a:bodyPr>
          <a:lstStyle/>
          <a:p>
            <a:pPr marL="180000" marR="0" lvl="0" indent="-180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82E2B"/>
                </a:solidFill>
                <a:effectLst/>
                <a:uLnTx/>
                <a:uFillTx/>
                <a:latin typeface="Arial" panose="020B0604020202020204"/>
                <a:ea typeface="Times New Roman" panose="02020603050405020304" pitchFamily="18" charset="0"/>
              </a:rPr>
              <a:t>This chart shows average visits to different categories of places, using location data of Google users, compared to the beginning of 2020.</a:t>
            </a:r>
          </a:p>
          <a:p>
            <a:pPr marL="180000" indent="-180000">
              <a:spcBef>
                <a:spcPts val="600"/>
              </a:spcBef>
              <a:buFont typeface="Arial" panose="020B0604020202020204" pitchFamily="34" charset="0"/>
              <a:buChar char="•"/>
              <a:defRPr/>
            </a:pPr>
            <a:r>
              <a:rPr kumimoji="0" lang="en-GB" sz="1200" b="0" i="0" u="none" strike="noStrike" kern="1200" cap="none" spc="0" normalizeH="0" baseline="0" noProof="0" dirty="0" smtClean="0">
                <a:ln>
                  <a:noFill/>
                </a:ln>
                <a:solidFill>
                  <a:srgbClr val="282E2B"/>
                </a:solidFill>
                <a:effectLst/>
                <a:uLnTx/>
                <a:uFillTx/>
                <a:latin typeface="Arial" panose="020B0604020202020204"/>
                <a:ea typeface="Times New Roman" panose="02020603050405020304" pitchFamily="18" charset="0"/>
              </a:rPr>
              <a:t>The</a:t>
            </a:r>
            <a:r>
              <a:rPr kumimoji="0" lang="en-GB" sz="1200" b="0" i="0" u="none" strike="noStrike" kern="1200" cap="none" spc="0" normalizeH="0" noProof="0" dirty="0" smtClean="0">
                <a:ln>
                  <a:noFill/>
                </a:ln>
                <a:solidFill>
                  <a:srgbClr val="282E2B"/>
                </a:solidFill>
                <a:effectLst/>
                <a:uLnTx/>
                <a:uFillTx/>
                <a:latin typeface="Arial" panose="020B0604020202020204"/>
                <a:ea typeface="Times New Roman" panose="02020603050405020304" pitchFamily="18" charset="0"/>
              </a:rPr>
              <a:t> pattern is similar for all three lockdowns with and initial </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Times New Roman" panose="02020603050405020304" pitchFamily="18" charset="0"/>
              </a:rPr>
              <a:t>drop  in visits to most categories (except residential) followed by a gradual increase (except parks, which has a seasonal pattern</a:t>
            </a:r>
            <a:r>
              <a:rPr lang="en-GB" sz="1200" dirty="0">
                <a:solidFill>
                  <a:srgbClr val="282E2B"/>
                </a:solidFill>
                <a:ea typeface="Times New Roman" panose="02020603050405020304" pitchFamily="18" charset="0"/>
              </a:rPr>
              <a:t>). </a:t>
            </a:r>
            <a:r>
              <a:rPr lang="en-GB" sz="1200" dirty="0" smtClean="0">
                <a:solidFill>
                  <a:srgbClr val="282E2B"/>
                </a:solidFill>
                <a:ea typeface="Times New Roman" panose="02020603050405020304" pitchFamily="18" charset="0"/>
              </a:rPr>
              <a:t>Following</a:t>
            </a:r>
            <a:r>
              <a:rPr lang="en-US" sz="1200" dirty="0" smtClean="0">
                <a:solidFill>
                  <a:srgbClr val="282E2B"/>
                </a:solidFill>
                <a:ea typeface="Times New Roman" panose="02020603050405020304" pitchFamily="18" charset="0"/>
              </a:rPr>
              <a:t> the easing of restrictions over the Easter holiday increases were again been observed in most categories. </a:t>
            </a:r>
          </a:p>
          <a:p>
            <a:pPr marL="180000" indent="-180000">
              <a:spcBef>
                <a:spcPts val="600"/>
              </a:spcBef>
              <a:buFont typeface="Arial" panose="020B0604020202020204" pitchFamily="34" charset="0"/>
              <a:buChar char="•"/>
              <a:defRPr/>
            </a:pPr>
            <a:r>
              <a:rPr lang="en-US" sz="1200" dirty="0">
                <a:solidFill>
                  <a:srgbClr val="282E2B"/>
                </a:solidFill>
                <a:ea typeface="Times New Roman" panose="02020603050405020304" pitchFamily="18" charset="0"/>
              </a:rPr>
              <a:t>Changes in mobility post Step 4 (19th July) have resulted in a slight decline in mobility to </a:t>
            </a:r>
            <a:r>
              <a:rPr lang="en-US" sz="1200" b="1" dirty="0" smtClean="0">
                <a:solidFill>
                  <a:schemeClr val="tx2"/>
                </a:solidFill>
                <a:ea typeface="Times New Roman" panose="02020603050405020304" pitchFamily="18" charset="0"/>
              </a:rPr>
              <a:t>‘workplaces</a:t>
            </a:r>
            <a:r>
              <a:rPr lang="en-US" sz="1200" b="1" dirty="0" smtClean="0">
                <a:solidFill>
                  <a:schemeClr val="accent1"/>
                </a:solidFill>
                <a:ea typeface="Times New Roman" panose="02020603050405020304" pitchFamily="18" charset="0"/>
              </a:rPr>
              <a:t>’</a:t>
            </a:r>
            <a:r>
              <a:rPr lang="en-US" sz="1200" dirty="0" smtClean="0">
                <a:solidFill>
                  <a:srgbClr val="282E2B"/>
                </a:solidFill>
                <a:ea typeface="Times New Roman" panose="02020603050405020304" pitchFamily="18" charset="0"/>
              </a:rPr>
              <a:t> </a:t>
            </a:r>
            <a:r>
              <a:rPr lang="en-US" sz="1200" dirty="0">
                <a:solidFill>
                  <a:srgbClr val="282E2B"/>
                </a:solidFill>
                <a:ea typeface="Times New Roman" panose="02020603050405020304" pitchFamily="18" charset="0"/>
              </a:rPr>
              <a:t>and </a:t>
            </a:r>
            <a:r>
              <a:rPr lang="en-US" sz="1200" b="1" dirty="0" smtClean="0">
                <a:solidFill>
                  <a:srgbClr val="92D050"/>
                </a:solidFill>
                <a:ea typeface="Times New Roman" panose="02020603050405020304" pitchFamily="18" charset="0"/>
              </a:rPr>
              <a:t>‘transit stations’</a:t>
            </a:r>
            <a:r>
              <a:rPr lang="en-US" sz="1200" dirty="0" smtClean="0">
                <a:solidFill>
                  <a:srgbClr val="282E2B"/>
                </a:solidFill>
                <a:ea typeface="Times New Roman" panose="02020603050405020304" pitchFamily="18" charset="0"/>
              </a:rPr>
              <a:t>, although this is likely to be related to effects of the holiday season.  </a:t>
            </a:r>
            <a:r>
              <a:rPr lang="en-US" sz="1200" dirty="0">
                <a:solidFill>
                  <a:srgbClr val="282E2B"/>
                </a:solidFill>
                <a:ea typeface="Times New Roman" panose="02020603050405020304" pitchFamily="18" charset="0"/>
              </a:rPr>
              <a:t>and an increase in mobility to retail and recreation locations. </a:t>
            </a:r>
            <a:r>
              <a:rPr lang="en-US" sz="1200" dirty="0" smtClean="0">
                <a:solidFill>
                  <a:srgbClr val="282E2B"/>
                </a:solidFill>
                <a:ea typeface="Times New Roman" panose="02020603050405020304" pitchFamily="18" charset="0"/>
              </a:rPr>
              <a:t>Both sectors are currently 28% below the pre-pandemic level.</a:t>
            </a:r>
          </a:p>
          <a:p>
            <a:pPr marL="180000" lvl="0" indent="-180000">
              <a:spcBef>
                <a:spcPts val="600"/>
              </a:spcBef>
              <a:buFont typeface="Arial" panose="020B0604020202020204" pitchFamily="34" charset="0"/>
              <a:buChar char="•"/>
              <a:defRPr/>
            </a:pPr>
            <a:r>
              <a:rPr lang="en-US" sz="1200" dirty="0" smtClean="0">
                <a:solidFill>
                  <a:srgbClr val="282E2B"/>
                </a:solidFill>
                <a:ea typeface="Times New Roman" panose="02020603050405020304" pitchFamily="18" charset="0"/>
              </a:rPr>
              <a:t>However, access to </a:t>
            </a:r>
            <a:r>
              <a:rPr lang="en-US" sz="1200" b="1" dirty="0" smtClean="0">
                <a:solidFill>
                  <a:schemeClr val="accent4">
                    <a:lumMod val="75000"/>
                  </a:schemeClr>
                </a:solidFill>
                <a:ea typeface="Times New Roman" panose="02020603050405020304" pitchFamily="18" charset="0"/>
              </a:rPr>
              <a:t>‘retail and recreation’</a:t>
            </a:r>
            <a:r>
              <a:rPr lang="en-US" sz="1200" dirty="0" smtClean="0">
                <a:solidFill>
                  <a:srgbClr val="282E2B"/>
                </a:solidFill>
                <a:ea typeface="Times New Roman" panose="02020603050405020304" pitchFamily="18" charset="0"/>
              </a:rPr>
              <a:t> has shown a moderate since July 19 and is now 11% above the pre-pandemic level.</a:t>
            </a:r>
            <a:endParaRPr kumimoji="0" lang="en-GB" sz="1200" b="0" i="0" u="none" strike="noStrike" kern="1200" cap="none" spc="0" normalizeH="0" baseline="0" noProof="0" dirty="0" smtClean="0">
              <a:ln>
                <a:noFill/>
              </a:ln>
              <a:solidFill>
                <a:srgbClr val="EC2048">
                  <a:lumMod val="40000"/>
                  <a:lumOff val="60000"/>
                </a:srgbClr>
              </a:solidFill>
              <a:effectLst/>
              <a:uLnTx/>
              <a:uFillTx/>
              <a:latin typeface="Arial" panose="020B0604020202020204"/>
              <a:ea typeface="Times New Roman" panose="02020603050405020304" pitchFamily="18" charset="0"/>
            </a:endParaRPr>
          </a:p>
        </p:txBody>
      </p:sp>
      <p:grpSp>
        <p:nvGrpSpPr>
          <p:cNvPr id="15" name="Group 14" title="&quot;&quot;"/>
          <p:cNvGrpSpPr/>
          <p:nvPr/>
        </p:nvGrpSpPr>
        <p:grpSpPr>
          <a:xfrm>
            <a:off x="919944" y="2186037"/>
            <a:ext cx="11519670" cy="3763377"/>
            <a:chOff x="919944" y="2186037"/>
            <a:chExt cx="11519670" cy="3763377"/>
          </a:xfrm>
        </p:grpSpPr>
        <p:grpSp>
          <p:nvGrpSpPr>
            <p:cNvPr id="14" name="Group 13"/>
            <p:cNvGrpSpPr/>
            <p:nvPr/>
          </p:nvGrpSpPr>
          <p:grpSpPr>
            <a:xfrm>
              <a:off x="10731571" y="2803069"/>
              <a:ext cx="1708043" cy="1939263"/>
              <a:chOff x="10731571" y="2803069"/>
              <a:chExt cx="1708043" cy="1939263"/>
            </a:xfrm>
          </p:grpSpPr>
          <p:sp>
            <p:nvSpPr>
              <p:cNvPr id="16" name="TextBox 15"/>
              <p:cNvSpPr txBox="1"/>
              <p:nvPr/>
            </p:nvSpPr>
            <p:spPr>
              <a:xfrm>
                <a:off x="10731571" y="2803069"/>
                <a:ext cx="1530500" cy="330147"/>
              </a:xfrm>
              <a:prstGeom prst="rect">
                <a:avLst/>
              </a:prstGeom>
              <a:noFill/>
            </p:spPr>
            <p:txBody>
              <a:bodyPr wrap="square" rtlCol="0">
                <a:spAutoFit/>
              </a:bodyPr>
              <a:lstStyle/>
              <a:p>
                <a:r>
                  <a:rPr lang="en-GB" sz="1200" dirty="0" smtClean="0">
                    <a:solidFill>
                      <a:srgbClr val="FF7C80"/>
                    </a:solidFill>
                  </a:rPr>
                  <a:t>Parks</a:t>
                </a:r>
                <a:endParaRPr lang="en-GB" sz="1200" dirty="0">
                  <a:solidFill>
                    <a:srgbClr val="FF7C80"/>
                  </a:solidFill>
                </a:endParaRPr>
              </a:p>
            </p:txBody>
          </p:sp>
          <p:sp>
            <p:nvSpPr>
              <p:cNvPr id="17" name="TextBox 16"/>
              <p:cNvSpPr txBox="1"/>
              <p:nvPr/>
            </p:nvSpPr>
            <p:spPr>
              <a:xfrm>
                <a:off x="10737834" y="3718820"/>
                <a:ext cx="1530500" cy="330147"/>
              </a:xfrm>
              <a:prstGeom prst="rect">
                <a:avLst/>
              </a:prstGeom>
              <a:noFill/>
            </p:spPr>
            <p:txBody>
              <a:bodyPr wrap="square" rtlCol="0">
                <a:spAutoFit/>
              </a:bodyPr>
              <a:lstStyle/>
              <a:p>
                <a:r>
                  <a:rPr lang="en-GB" sz="1200" dirty="0" smtClean="0">
                    <a:solidFill>
                      <a:srgbClr val="990033"/>
                    </a:solidFill>
                  </a:rPr>
                  <a:t>Retail &amp; recreation</a:t>
                </a:r>
                <a:endParaRPr lang="en-GB" sz="1200" dirty="0">
                  <a:solidFill>
                    <a:srgbClr val="990033"/>
                  </a:solidFill>
                </a:endParaRPr>
              </a:p>
            </p:txBody>
          </p:sp>
          <p:sp>
            <p:nvSpPr>
              <p:cNvPr id="18" name="TextBox 17"/>
              <p:cNvSpPr txBox="1"/>
              <p:nvPr/>
            </p:nvSpPr>
            <p:spPr>
              <a:xfrm>
                <a:off x="10731571" y="3911175"/>
                <a:ext cx="1530500" cy="330147"/>
              </a:xfrm>
              <a:prstGeom prst="rect">
                <a:avLst/>
              </a:prstGeom>
              <a:noFill/>
            </p:spPr>
            <p:txBody>
              <a:bodyPr wrap="square" rtlCol="0">
                <a:spAutoFit/>
              </a:bodyPr>
              <a:lstStyle/>
              <a:p>
                <a:r>
                  <a:rPr lang="en-GB" sz="1200" dirty="0" smtClean="0">
                    <a:solidFill>
                      <a:schemeClr val="bg1">
                        <a:lumMod val="50000"/>
                      </a:schemeClr>
                    </a:solidFill>
                  </a:rPr>
                  <a:t>Residential</a:t>
                </a:r>
                <a:endParaRPr lang="en-GB" sz="1200" dirty="0">
                  <a:solidFill>
                    <a:schemeClr val="bg1">
                      <a:lumMod val="50000"/>
                    </a:schemeClr>
                  </a:solidFill>
                </a:endParaRPr>
              </a:p>
            </p:txBody>
          </p:sp>
          <p:sp>
            <p:nvSpPr>
              <p:cNvPr id="21" name="TextBox 20"/>
              <p:cNvSpPr txBox="1"/>
              <p:nvPr/>
            </p:nvSpPr>
            <p:spPr>
              <a:xfrm>
                <a:off x="10735901" y="4272873"/>
                <a:ext cx="1530501" cy="330147"/>
              </a:xfrm>
              <a:prstGeom prst="rect">
                <a:avLst/>
              </a:prstGeom>
              <a:noFill/>
            </p:spPr>
            <p:txBody>
              <a:bodyPr wrap="square" rtlCol="0">
                <a:spAutoFit/>
              </a:bodyPr>
              <a:lstStyle/>
              <a:p>
                <a:r>
                  <a:rPr lang="en-GB" sz="1200" dirty="0" smtClean="0">
                    <a:solidFill>
                      <a:srgbClr val="669900"/>
                    </a:solidFill>
                  </a:rPr>
                  <a:t>Stations</a:t>
                </a:r>
                <a:endParaRPr lang="en-GB" sz="1200" dirty="0">
                  <a:solidFill>
                    <a:srgbClr val="669900"/>
                  </a:solidFill>
                </a:endParaRPr>
              </a:p>
            </p:txBody>
          </p:sp>
          <p:sp>
            <p:nvSpPr>
              <p:cNvPr id="22" name="TextBox 21"/>
              <p:cNvSpPr txBox="1"/>
              <p:nvPr/>
            </p:nvSpPr>
            <p:spPr>
              <a:xfrm>
                <a:off x="10739505" y="4412185"/>
                <a:ext cx="1700109" cy="330147"/>
              </a:xfrm>
              <a:prstGeom prst="rect">
                <a:avLst/>
              </a:prstGeom>
              <a:noFill/>
            </p:spPr>
            <p:txBody>
              <a:bodyPr wrap="square" rtlCol="0">
                <a:spAutoFit/>
              </a:bodyPr>
              <a:lstStyle/>
              <a:p>
                <a:r>
                  <a:rPr lang="en-GB" sz="1200" dirty="0" smtClean="0">
                    <a:solidFill>
                      <a:srgbClr val="FF9900"/>
                    </a:solidFill>
                  </a:rPr>
                  <a:t>Workplaces</a:t>
                </a:r>
                <a:endParaRPr lang="en-GB" sz="1200" dirty="0">
                  <a:solidFill>
                    <a:srgbClr val="FF9900"/>
                  </a:solidFill>
                </a:endParaRPr>
              </a:p>
            </p:txBody>
          </p:sp>
          <p:sp>
            <p:nvSpPr>
              <p:cNvPr id="23" name="TextBox 22"/>
              <p:cNvSpPr txBox="1"/>
              <p:nvPr/>
            </p:nvSpPr>
            <p:spPr>
              <a:xfrm>
                <a:off x="10731571" y="4069150"/>
                <a:ext cx="1700108" cy="334299"/>
              </a:xfrm>
              <a:prstGeom prst="rect">
                <a:avLst/>
              </a:prstGeom>
              <a:noFill/>
            </p:spPr>
            <p:txBody>
              <a:bodyPr wrap="square" rtlCol="0">
                <a:spAutoFit/>
              </a:bodyPr>
              <a:lstStyle/>
              <a:p>
                <a:r>
                  <a:rPr lang="en-GB" sz="1200" dirty="0" smtClean="0">
                    <a:solidFill>
                      <a:srgbClr val="009999"/>
                    </a:solidFill>
                  </a:rPr>
                  <a:t>Grocery &amp; pharmacy</a:t>
                </a:r>
                <a:endParaRPr lang="en-GB" sz="1200" dirty="0">
                  <a:solidFill>
                    <a:srgbClr val="009999"/>
                  </a:solidFill>
                </a:endParaRPr>
              </a:p>
            </p:txBody>
          </p:sp>
        </p:grpSp>
        <p:grpSp>
          <p:nvGrpSpPr>
            <p:cNvPr id="4" name="Group 3" descr="Line chart showing how visits to different categories of location have changed since February 2020"/>
            <p:cNvGrpSpPr/>
            <p:nvPr/>
          </p:nvGrpSpPr>
          <p:grpSpPr>
            <a:xfrm>
              <a:off x="919944" y="2186037"/>
              <a:ext cx="8301176" cy="3763377"/>
              <a:chOff x="900828" y="1977286"/>
              <a:chExt cx="8301176" cy="3908857"/>
            </a:xfrm>
          </p:grpSpPr>
          <p:grpSp>
            <p:nvGrpSpPr>
              <p:cNvPr id="7" name="Group 6" descr="Line chart showing how visits to places retail and recreation have fallen the most during November, compared to the beginning of 2020 " title="Line chart showing population movements during 2020"/>
              <p:cNvGrpSpPr/>
              <p:nvPr/>
            </p:nvGrpSpPr>
            <p:grpSpPr>
              <a:xfrm>
                <a:off x="961525" y="2726424"/>
                <a:ext cx="6235598" cy="804012"/>
                <a:chOff x="1032962" y="3187292"/>
                <a:chExt cx="6235598" cy="804012"/>
              </a:xfrm>
            </p:grpSpPr>
            <p:sp>
              <p:nvSpPr>
                <p:cNvPr id="6" name="Down Arrow Callout 5"/>
                <p:cNvSpPr/>
                <p:nvPr/>
              </p:nvSpPr>
              <p:spPr>
                <a:xfrm>
                  <a:off x="1032962" y="3222876"/>
                  <a:ext cx="1368152" cy="724286"/>
                </a:xfrm>
                <a:prstGeom prst="downArrow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FFFFFF"/>
                      </a:solidFill>
                      <a:effectLst/>
                      <a:uLnTx/>
                      <a:uFillTx/>
                      <a:latin typeface="Arial" panose="020B0604020202020204"/>
                      <a:ea typeface="+mn-ea"/>
                      <a:cs typeface="+mn-cs"/>
                    </a:rPr>
                    <a:t>First full national lockdown (23 Mar)</a:t>
                  </a:r>
                  <a:endParaRPr kumimoji="0" lang="en-GB" sz="11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9" name="Down Arrow Callout 18"/>
                <p:cNvSpPr/>
                <p:nvPr/>
              </p:nvSpPr>
              <p:spPr>
                <a:xfrm>
                  <a:off x="6024775" y="3187292"/>
                  <a:ext cx="1243785" cy="804012"/>
                </a:xfrm>
                <a:prstGeom prst="downArrowCallout">
                  <a:avLst>
                    <a:gd name="adj1" fmla="val 27106"/>
                    <a:gd name="adj2" fmla="val 25000"/>
                    <a:gd name="adj3" fmla="val 21841"/>
                    <a:gd name="adj4" fmla="val 6322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FFFFFF"/>
                      </a:solidFill>
                      <a:effectLst/>
                      <a:uLnTx/>
                      <a:uFillTx/>
                      <a:latin typeface="Arial" panose="020B0604020202020204"/>
                      <a:ea typeface="+mn-ea"/>
                      <a:cs typeface="+mn-cs"/>
                    </a:rPr>
                    <a:t>Third national lockdown (5 Jan)</a:t>
                  </a:r>
                  <a:endParaRPr kumimoji="0" lang="en-GB" sz="11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3" name="Up Arrow Callout 12"/>
              <p:cNvSpPr/>
              <p:nvPr/>
            </p:nvSpPr>
            <p:spPr>
              <a:xfrm>
                <a:off x="7401804" y="5086771"/>
                <a:ext cx="1800200" cy="799372"/>
              </a:xfrm>
              <a:prstGeom prst="upArrowCallout">
                <a:avLst>
                  <a:gd name="adj1" fmla="val 40959"/>
                  <a:gd name="adj2" fmla="val 38931"/>
                  <a:gd name="adj3" fmla="val 25000"/>
                  <a:gd name="adj4" fmla="val 649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FFFFFF"/>
                    </a:solidFill>
                    <a:effectLst/>
                    <a:uLnTx/>
                    <a:uFillTx/>
                    <a:latin typeface="Arial" panose="020B0604020202020204"/>
                    <a:ea typeface="+mn-ea"/>
                    <a:cs typeface="+mn-cs"/>
                  </a:rPr>
                  <a:t>English restrictions ease over Easter holidays (29 Mar &amp; 12 Apr)</a:t>
                </a:r>
                <a:endParaRPr kumimoji="0" lang="en-GB" sz="11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0" name="TextBox 19"/>
              <p:cNvSpPr txBox="1"/>
              <p:nvPr/>
            </p:nvSpPr>
            <p:spPr>
              <a:xfrm>
                <a:off x="900828" y="1977286"/>
                <a:ext cx="51706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282E2B"/>
                    </a:solidFill>
                    <a:effectLst/>
                    <a:uLnTx/>
                    <a:uFillTx/>
                    <a:latin typeface="Arial" panose="020B0604020202020204"/>
                    <a:ea typeface="+mn-ea"/>
                    <a:cs typeface="+mn-cs"/>
                  </a:rPr>
                  <a:t>Changing visits in Herefordshire to…</a:t>
                </a:r>
                <a:endParaRPr kumimoji="0" lang="en-GB" sz="1600" b="1" i="0" u="none" strike="noStrike" kern="1200" cap="none" spc="0" normalizeH="0" baseline="0" noProof="0" dirty="0">
                  <a:ln>
                    <a:noFill/>
                  </a:ln>
                  <a:solidFill>
                    <a:srgbClr val="282E2B"/>
                  </a:solidFill>
                  <a:effectLst/>
                  <a:uLnTx/>
                  <a:uFillTx/>
                  <a:latin typeface="Arial" panose="020B0604020202020204"/>
                  <a:ea typeface="+mn-ea"/>
                  <a:cs typeface="+mn-cs"/>
                </a:endParaRPr>
              </a:p>
            </p:txBody>
          </p:sp>
          <p:sp>
            <p:nvSpPr>
              <p:cNvPr id="25" name="Up Arrow Callout 24"/>
              <p:cNvSpPr/>
              <p:nvPr/>
            </p:nvSpPr>
            <p:spPr>
              <a:xfrm>
                <a:off x="5110051" y="5100027"/>
                <a:ext cx="1316576" cy="701956"/>
              </a:xfrm>
              <a:prstGeom prst="upArrowCallout">
                <a:avLst>
                  <a:gd name="adj1" fmla="val 63602"/>
                  <a:gd name="adj2" fmla="val 38931"/>
                  <a:gd name="adj3" fmla="val 25000"/>
                  <a:gd name="adj4" fmla="val 649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Arial" panose="020B0604020202020204"/>
                    <a:ea typeface="+mn-ea"/>
                    <a:cs typeface="+mn-cs"/>
                  </a:rPr>
                  <a:t>English lockdown 2.0 (5 Nov-2 Dec)</a:t>
                </a:r>
              </a:p>
            </p:txBody>
          </p:sp>
        </p:grpSp>
      </p:grpSp>
      <p:sp>
        <p:nvSpPr>
          <p:cNvPr id="28" name="TextBox 27"/>
          <p:cNvSpPr txBox="1"/>
          <p:nvPr/>
        </p:nvSpPr>
        <p:spPr>
          <a:xfrm>
            <a:off x="-63406" y="6308430"/>
            <a:ext cx="12192000" cy="430887"/>
          </a:xfrm>
          <a:prstGeom prst="rect">
            <a:avLst/>
          </a:prstGeom>
          <a:solidFill>
            <a:schemeClr val="bg1"/>
          </a:solidFill>
        </p:spPr>
        <p:txBody>
          <a:bodyPr wrap="square" rIns="0" rtlCol="0">
            <a:spAutoFit/>
          </a:bodyPr>
          <a:lstStyle/>
          <a:p>
            <a:pPr marL="357188"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282E2B"/>
                </a:solidFill>
                <a:effectLst/>
                <a:uLnTx/>
                <a:uFillTx/>
                <a:latin typeface="Arial" panose="020B0604020202020204"/>
                <a:ea typeface="+mn-ea"/>
                <a:cs typeface="+mn-cs"/>
              </a:rPr>
              <a:t>    </a:t>
            </a:r>
            <a:r>
              <a:rPr kumimoji="0" lang="en-GB" sz="1000" b="1" i="0" u="none" strike="noStrike" kern="1200" cap="none" spc="0" normalizeH="0" baseline="0" noProof="0" dirty="0" smtClean="0">
                <a:ln>
                  <a:noFill/>
                </a:ln>
                <a:solidFill>
                  <a:srgbClr val="282E2B"/>
                </a:solidFill>
                <a:effectLst/>
                <a:uLnTx/>
                <a:uFillTx/>
                <a:latin typeface="Arial" panose="020B0604020202020204"/>
                <a:ea typeface="+mn-ea"/>
                <a:cs typeface="+mn-cs"/>
              </a:rPr>
              <a:t>Where can I find out more? </a:t>
            </a:r>
            <a:r>
              <a:rPr kumimoji="0" lang="en-GB" sz="1000" b="0" i="0" u="none" strike="noStrike" kern="1200" cap="none" spc="0" normalizeH="0" baseline="0" noProof="0" dirty="0" smtClean="0">
                <a:ln>
                  <a:noFill/>
                </a:ln>
                <a:solidFill>
                  <a:srgbClr val="282E2B"/>
                </a:solidFill>
                <a:effectLst/>
                <a:uLnTx/>
                <a:uFillTx/>
                <a:latin typeface="Arial" panose="020B0604020202020204"/>
                <a:ea typeface="+mn-ea"/>
                <a:cs typeface="+mn-cs"/>
              </a:rPr>
              <a:t>This chart is updated daily on the </a:t>
            </a:r>
            <a:r>
              <a:rPr kumimoji="0" lang="en-GB" sz="1000" b="0" i="0" u="none" strike="noStrike" kern="1200" cap="none" spc="0" normalizeH="0" baseline="0" noProof="0" dirty="0" smtClean="0">
                <a:ln>
                  <a:noFill/>
                </a:ln>
                <a:solidFill>
                  <a:srgbClr val="282E2B"/>
                </a:solidFill>
                <a:effectLst/>
                <a:uLnTx/>
                <a:uFillTx/>
                <a:latin typeface="Arial" panose="020B0604020202020204"/>
                <a:ea typeface="+mn-ea"/>
                <a:cs typeface="+mn-cs"/>
                <a:hlinkClick r:id="rId4"/>
              </a:rPr>
              <a:t>Data Orchard website</a:t>
            </a:r>
            <a:r>
              <a:rPr kumimoji="0" lang="en-GB" sz="1000" b="0" i="0" u="none" strike="noStrike" kern="1200" cap="none" spc="0" normalizeH="0" baseline="0" noProof="0" dirty="0" smtClean="0">
                <a:ln>
                  <a:noFill/>
                </a:ln>
                <a:solidFill>
                  <a:srgbClr val="282E2B"/>
                </a:solidFill>
                <a:effectLst/>
                <a:uLnTx/>
                <a:uFillTx/>
                <a:latin typeface="Arial" panose="020B0604020202020204"/>
                <a:ea typeface="+mn-ea"/>
                <a:cs typeface="+mn-cs"/>
              </a:rPr>
              <a:t>, using data published by </a:t>
            </a:r>
            <a:r>
              <a:rPr kumimoji="0" lang="en-GB" sz="1000" b="0" i="0" u="none" strike="noStrike" kern="1200" cap="none" spc="0" normalizeH="0" baseline="0" noProof="0" dirty="0" smtClean="0">
                <a:ln>
                  <a:noFill/>
                </a:ln>
                <a:solidFill>
                  <a:srgbClr val="282E2B"/>
                </a:solidFill>
                <a:effectLst/>
                <a:uLnTx/>
                <a:uFillTx/>
                <a:latin typeface="Arial" panose="020B0604020202020204"/>
                <a:ea typeface="+mn-ea"/>
                <a:cs typeface="+mn-cs"/>
                <a:hlinkClick r:id="rId5"/>
              </a:rPr>
              <a:t>Google</a:t>
            </a:r>
            <a:r>
              <a:rPr kumimoji="0" lang="en-GB" sz="1000" b="0" i="0" u="none" strike="noStrike" kern="1200" cap="none" spc="0" normalizeH="0" baseline="0" noProof="0" dirty="0" smtClean="0">
                <a:ln>
                  <a:noFill/>
                </a:ln>
                <a:solidFill>
                  <a:srgbClr val="282E2B"/>
                </a:solidFill>
                <a:effectLst/>
                <a:uLnTx/>
                <a:uFillTx/>
                <a:latin typeface="Arial" panose="020B0604020202020204"/>
                <a:ea typeface="+mn-ea"/>
                <a:cs typeface="+mn-cs"/>
              </a:rPr>
              <a:t>. </a:t>
            </a:r>
            <a:r>
              <a:rPr kumimoji="0" lang="en-US" sz="1000" b="0" i="0" u="none" strike="noStrike" kern="1200" cap="none" spc="0" normalizeH="0" baseline="0" noProof="0" dirty="0" smtClean="0">
                <a:ln>
                  <a:noFill/>
                </a:ln>
                <a:solidFill>
                  <a:srgbClr val="282E2B"/>
                </a:solidFill>
                <a:effectLst/>
                <a:uLnTx/>
                <a:uFillTx/>
                <a:latin typeface="Arial" panose="020B0604020202020204"/>
                <a:ea typeface="+mn-ea"/>
                <a:cs typeface="+mn-cs"/>
              </a:rPr>
              <a:t>The baseline is the median value, for the corresponding day of the week, during the five weeks 3 Jan–6 Feb 2020. Note that the data is based on movements of those who have opted to turn on location history in their Google accounts on their mobile devices. </a:t>
            </a:r>
            <a:endParaRPr kumimoji="0" lang="en-GB" sz="1000" b="0" i="0" u="none" strike="noStrike" kern="1200" cap="none" spc="0" normalizeH="0" baseline="0" noProof="0" dirty="0" smtClean="0">
              <a:ln>
                <a:noFill/>
              </a:ln>
              <a:solidFill>
                <a:srgbClr val="282E2B"/>
              </a:solidFill>
              <a:effectLst/>
              <a:uLnTx/>
              <a:uFillTx/>
              <a:latin typeface="Arial" panose="020B0604020202020204"/>
              <a:ea typeface="+mn-ea"/>
              <a:cs typeface="+mn-cs"/>
            </a:endParaRPr>
          </a:p>
        </p:txBody>
      </p:sp>
      <p:pic>
        <p:nvPicPr>
          <p:cNvPr id="11" name="Picture 10" title="&quot;&quot;"/>
          <p:cNvPicPr>
            <a:picLocks noChangeAspect="1"/>
          </p:cNvPicPr>
          <p:nvPr/>
        </p:nvPicPr>
        <p:blipFill rotWithShape="1">
          <a:blip r:embed="rId6">
            <a:clrChange>
              <a:clrFrom>
                <a:srgbClr val="FFFFFF"/>
              </a:clrFrom>
              <a:clrTo>
                <a:srgbClr val="FFFFFF">
                  <a:alpha val="0"/>
                </a:srgbClr>
              </a:clrTo>
            </a:clrChange>
          </a:blip>
          <a:srcRect l="8548"/>
          <a:stretch/>
        </p:blipFill>
        <p:spPr>
          <a:xfrm>
            <a:off x="127938" y="6294180"/>
            <a:ext cx="377226" cy="384543"/>
          </a:xfrm>
          <a:prstGeom prst="rect">
            <a:avLst/>
          </a:prstGeom>
        </p:spPr>
      </p:pic>
      <p:sp>
        <p:nvSpPr>
          <p:cNvPr id="24" name="Up Arrow Callout 23"/>
          <p:cNvSpPr/>
          <p:nvPr/>
        </p:nvSpPr>
        <p:spPr>
          <a:xfrm>
            <a:off x="9249375" y="4760850"/>
            <a:ext cx="1800200" cy="769621"/>
          </a:xfrm>
          <a:prstGeom prst="upArrowCallout">
            <a:avLst>
              <a:gd name="adj1" fmla="val 40959"/>
              <a:gd name="adj2" fmla="val 38931"/>
              <a:gd name="adj3" fmla="val 25000"/>
              <a:gd name="adj4" fmla="val 649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FFFFFF"/>
                </a:solidFill>
                <a:effectLst/>
                <a:uLnTx/>
                <a:uFillTx/>
                <a:latin typeface="Arial" panose="020B0604020202020204"/>
                <a:ea typeface="+mn-ea"/>
                <a:cs typeface="+mn-cs"/>
              </a:rPr>
              <a:t>English restrictions  - ‘Freedom Day’ 19 July</a:t>
            </a:r>
            <a:endParaRPr kumimoji="0" lang="en-GB" sz="11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041231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94538"/>
            <a:ext cx="11520000" cy="623919"/>
          </a:xfrm>
        </p:spPr>
        <p:txBody>
          <a:bodyPr>
            <a:normAutofit/>
          </a:bodyPr>
          <a:lstStyle/>
          <a:p>
            <a:r>
              <a:rPr lang="en-GB" sz="2800" dirty="0" smtClean="0"/>
              <a:t>About this briefing</a:t>
            </a:r>
            <a:endParaRPr lang="en-GB" sz="2800" dirty="0"/>
          </a:p>
        </p:txBody>
      </p:sp>
      <p:sp>
        <p:nvSpPr>
          <p:cNvPr id="3" name="Content Placeholder 2"/>
          <p:cNvSpPr>
            <a:spLocks noGrp="1"/>
          </p:cNvSpPr>
          <p:nvPr>
            <p:ph idx="1"/>
          </p:nvPr>
        </p:nvSpPr>
        <p:spPr>
          <a:xfrm>
            <a:off x="287337" y="718457"/>
            <a:ext cx="11685588" cy="5599216"/>
          </a:xfrm>
          <a:solidFill>
            <a:schemeClr val="bg1"/>
          </a:solidFill>
        </p:spPr>
        <p:txBody>
          <a:bodyPr>
            <a:normAutofit fontScale="70000" lnSpcReduction="20000"/>
          </a:bodyPr>
          <a:lstStyle/>
          <a:p>
            <a:pPr marL="0" indent="0">
              <a:lnSpc>
                <a:spcPct val="120000"/>
              </a:lnSpc>
              <a:spcBef>
                <a:spcPts val="1200"/>
              </a:spcBef>
              <a:buNone/>
            </a:pPr>
            <a:r>
              <a:rPr lang="en-US" sz="2200" dirty="0" smtClean="0"/>
              <a:t>This monthly publication brings together the latest understanding about the economic impacts of coronavirus In Herefordshire.  Previous editions are still </a:t>
            </a:r>
            <a:r>
              <a:rPr lang="en-US" sz="2200" dirty="0"/>
              <a:t>available for reference on the </a:t>
            </a:r>
            <a:r>
              <a:rPr lang="en-US" sz="2200" dirty="0">
                <a:hlinkClick r:id="rId2"/>
              </a:rPr>
              <a:t>Understanding Herefordshire </a:t>
            </a:r>
            <a:r>
              <a:rPr lang="en-US" sz="2200" dirty="0"/>
              <a:t>website</a:t>
            </a:r>
            <a:r>
              <a:rPr lang="en-US" sz="2200" dirty="0" smtClean="0"/>
              <a:t>.</a:t>
            </a:r>
          </a:p>
          <a:p>
            <a:pPr marL="0" indent="0">
              <a:lnSpc>
                <a:spcPct val="120000"/>
              </a:lnSpc>
              <a:spcBef>
                <a:spcPts val="1200"/>
              </a:spcBef>
              <a:buNone/>
            </a:pPr>
            <a:r>
              <a:rPr lang="en-US" sz="2200" b="1" dirty="0" smtClean="0"/>
              <a:t>Contents</a:t>
            </a:r>
            <a:endParaRPr lang="en-GB" sz="2200" b="1" dirty="0"/>
          </a:p>
          <a:p>
            <a:pPr>
              <a:lnSpc>
                <a:spcPct val="120000"/>
              </a:lnSpc>
              <a:spcBef>
                <a:spcPts val="1200"/>
              </a:spcBef>
              <a:buFont typeface="Arial" panose="020B0604020202020204" pitchFamily="34" charset="0"/>
              <a:buChar char="•"/>
            </a:pPr>
            <a:r>
              <a:rPr lang="en-US" sz="2200" dirty="0" smtClean="0">
                <a:hlinkClick r:id="rId3" action="ppaction://hlinksldjump"/>
              </a:rPr>
              <a:t>Key messages</a:t>
            </a:r>
            <a:r>
              <a:rPr lang="en-US" sz="2200" dirty="0" smtClean="0"/>
              <a:t> What’s new in Herefordshire this month, including links to the relevant detail within the document, followed by a summary of significant new data and intelligence relating to the wider economy which is likely to have a bearing on the county.</a:t>
            </a:r>
          </a:p>
          <a:p>
            <a:pPr>
              <a:lnSpc>
                <a:spcPct val="120000"/>
              </a:lnSpc>
              <a:spcBef>
                <a:spcPts val="1200"/>
              </a:spcBef>
              <a:buFont typeface="Arial" panose="020B0604020202020204" pitchFamily="34" charset="0"/>
              <a:buChar char="•"/>
            </a:pPr>
            <a:r>
              <a:rPr lang="en-US" sz="2200" dirty="0" smtClean="0">
                <a:hlinkClick r:id="rId4" action="ppaction://hlinksldjump"/>
              </a:rPr>
              <a:t>Section 1:  Economic indicators</a:t>
            </a:r>
            <a:r>
              <a:rPr lang="en-US" sz="2200" dirty="0" smtClean="0"/>
              <a:t>  A range of socio-economic indicators that are updated either annually or quarterly and provide insights into the health of the local economy and the economic and financial wellbeing of residents.</a:t>
            </a:r>
          </a:p>
          <a:p>
            <a:pPr>
              <a:lnSpc>
                <a:spcPct val="120000"/>
              </a:lnSpc>
              <a:spcBef>
                <a:spcPts val="1200"/>
              </a:spcBef>
              <a:buFont typeface="Arial" panose="020B0604020202020204" pitchFamily="34" charset="0"/>
              <a:buChar char="•"/>
            </a:pPr>
            <a:r>
              <a:rPr lang="en-US" sz="2200" dirty="0" smtClean="0">
                <a:hlinkClick r:id="rId5" action="ppaction://hlinksldjump"/>
              </a:rPr>
              <a:t>Section 2:  Unemployment </a:t>
            </a:r>
            <a:r>
              <a:rPr lang="en-US" sz="2200" dirty="0">
                <a:hlinkClick r:id="rId5" action="ppaction://hlinksldjump"/>
              </a:rPr>
              <a:t>and support for </a:t>
            </a:r>
            <a:r>
              <a:rPr lang="en-US" sz="2200" dirty="0" smtClean="0">
                <a:hlinkClick r:id="rId5" action="ppaction://hlinksldjump"/>
              </a:rPr>
              <a:t>jobs</a:t>
            </a:r>
            <a:r>
              <a:rPr lang="en-US" sz="2200" dirty="0" smtClean="0"/>
              <a:t>  Including this month’s </a:t>
            </a:r>
            <a:r>
              <a:rPr lang="en-US" sz="2200" b="1" dirty="0" smtClean="0"/>
              <a:t>claimant count </a:t>
            </a:r>
            <a:r>
              <a:rPr lang="en-US" sz="2200" dirty="0" smtClean="0"/>
              <a:t>and latest data on furlough and the self-employment income support scheme.</a:t>
            </a:r>
          </a:p>
          <a:p>
            <a:pPr>
              <a:lnSpc>
                <a:spcPct val="120000"/>
              </a:lnSpc>
              <a:spcBef>
                <a:spcPts val="1200"/>
              </a:spcBef>
              <a:buFont typeface="Arial" panose="020B0604020202020204" pitchFamily="34" charset="0"/>
              <a:buChar char="•"/>
            </a:pPr>
            <a:r>
              <a:rPr lang="en-US" sz="2200" dirty="0" smtClean="0">
                <a:hlinkClick r:id="rId6" action="ppaction://hlinksldjump"/>
              </a:rPr>
              <a:t>Section 3:  Support </a:t>
            </a:r>
            <a:r>
              <a:rPr lang="en-US" sz="2200" dirty="0">
                <a:hlinkClick r:id="rId6" action="ppaction://hlinksldjump"/>
              </a:rPr>
              <a:t>for </a:t>
            </a:r>
            <a:r>
              <a:rPr lang="en-US" sz="2200" dirty="0" smtClean="0">
                <a:hlinkClick r:id="rId6" action="ppaction://hlinksldjump"/>
              </a:rPr>
              <a:t>Herefordshire businesses</a:t>
            </a:r>
            <a:r>
              <a:rPr lang="en-US" sz="2200" dirty="0" smtClean="0"/>
              <a:t>  Data on grants and loans paid out to Herefordshire businesses.</a:t>
            </a:r>
          </a:p>
          <a:p>
            <a:pPr>
              <a:lnSpc>
                <a:spcPct val="120000"/>
              </a:lnSpc>
              <a:spcBef>
                <a:spcPts val="1200"/>
              </a:spcBef>
              <a:buFont typeface="Arial" panose="020B0604020202020204" pitchFamily="34" charset="0"/>
              <a:buChar char="•"/>
            </a:pPr>
            <a:r>
              <a:rPr lang="en-US" sz="2200" dirty="0" smtClean="0">
                <a:hlinkClick r:id="rId7" action="ppaction://hlinksldjump"/>
              </a:rPr>
              <a:t>Section 4:  Intelligence roundup</a:t>
            </a:r>
            <a:r>
              <a:rPr lang="en-US" sz="2200" dirty="0" smtClean="0"/>
              <a:t>  Links </a:t>
            </a:r>
            <a:r>
              <a:rPr lang="en-US" sz="2200" dirty="0"/>
              <a:t>to recently published research, reports and webinars relevant to understanding the current state of Herefordshire’s economy and socio-economic trends likely to impact upon the </a:t>
            </a:r>
            <a:r>
              <a:rPr lang="en-US" sz="2200" dirty="0" smtClean="0"/>
              <a:t>county.</a:t>
            </a:r>
          </a:p>
          <a:p>
            <a:pPr>
              <a:lnSpc>
                <a:spcPct val="120000"/>
              </a:lnSpc>
              <a:spcBef>
                <a:spcPts val="1200"/>
              </a:spcBef>
              <a:buFont typeface="Arial" panose="020B0604020202020204" pitchFamily="34" charset="0"/>
              <a:buChar char="•"/>
            </a:pPr>
            <a:r>
              <a:rPr lang="en-US" sz="2200" dirty="0" smtClean="0">
                <a:hlinkClick r:id="rId8" action="ppaction://hlinksldjump"/>
              </a:rPr>
              <a:t>Section 5:  </a:t>
            </a:r>
            <a:r>
              <a:rPr lang="en-US" sz="2200" dirty="0">
                <a:hlinkClick r:id="rId8" action="ppaction://hlinksldjump"/>
              </a:rPr>
              <a:t>Useful </a:t>
            </a:r>
            <a:r>
              <a:rPr lang="en-US" sz="2200" dirty="0" smtClean="0">
                <a:hlinkClick r:id="rId8" action="ppaction://hlinksldjump"/>
              </a:rPr>
              <a:t>resources</a:t>
            </a:r>
            <a:r>
              <a:rPr lang="en-US" sz="2200" dirty="0" smtClean="0"/>
              <a:t>  Links </a:t>
            </a:r>
            <a:r>
              <a:rPr lang="en-US" sz="2200" dirty="0"/>
              <a:t>to organisations that provide data and intelligence resources relevant to understanding the current state of Herefordshire’s economy and socio-economic trends likely to impact upon the </a:t>
            </a:r>
            <a:r>
              <a:rPr lang="en-US" sz="2200" dirty="0" smtClean="0"/>
              <a:t>county.</a:t>
            </a:r>
          </a:p>
          <a:p>
            <a:pPr marL="0" indent="0">
              <a:lnSpc>
                <a:spcPct val="120000"/>
              </a:lnSpc>
              <a:spcBef>
                <a:spcPts val="1200"/>
              </a:spcBef>
              <a:buNone/>
            </a:pPr>
            <a:r>
              <a:rPr lang="en-GB" sz="2900" dirty="0" smtClean="0"/>
              <a:t>If </a:t>
            </a:r>
            <a:r>
              <a:rPr lang="en-GB" sz="2900" dirty="0"/>
              <a:t>you need help to understand this document, or would like it in another format or language, please contact us on 01432 261944 or e-mail </a:t>
            </a:r>
            <a:r>
              <a:rPr lang="en-GB" sz="2900" u="sng" dirty="0" smtClean="0">
                <a:hlinkClick r:id="rId9"/>
              </a:rPr>
              <a:t>researchteam@herefordshire.gov.uk</a:t>
            </a:r>
            <a:endParaRPr lang="en-US" sz="2900" dirty="0" smtClean="0"/>
          </a:p>
          <a:p>
            <a:pPr marL="0" indent="0">
              <a:lnSpc>
                <a:spcPct val="120000"/>
              </a:lnSpc>
              <a:spcBef>
                <a:spcPts val="600"/>
              </a:spcBef>
              <a:buNone/>
            </a:pPr>
            <a:endParaRPr lang="en-US" sz="1800" dirty="0" smtClean="0"/>
          </a:p>
          <a:p>
            <a:pPr marL="0" indent="0">
              <a:lnSpc>
                <a:spcPct val="120000"/>
              </a:lnSpc>
              <a:spcBef>
                <a:spcPts val="600"/>
              </a:spcBef>
              <a:buNone/>
            </a:pPr>
            <a:endParaRPr lang="en-US" sz="1800" dirty="0" smtClean="0"/>
          </a:p>
          <a:p>
            <a:pPr marL="0" indent="0">
              <a:lnSpc>
                <a:spcPct val="120000"/>
              </a:lnSpc>
              <a:spcBef>
                <a:spcPts val="600"/>
              </a:spcBef>
              <a:buNone/>
            </a:pPr>
            <a:endParaRPr lang="en-US" sz="1800" dirty="0" smtClean="0"/>
          </a:p>
          <a:p>
            <a:pPr marL="0" indent="0">
              <a:lnSpc>
                <a:spcPct val="120000"/>
              </a:lnSpc>
              <a:spcBef>
                <a:spcPts val="600"/>
              </a:spcBef>
              <a:buNone/>
            </a:pPr>
            <a:endParaRPr lang="en-GB" sz="1800" dirty="0" smtClean="0"/>
          </a:p>
        </p:txBody>
      </p:sp>
    </p:spTree>
    <p:extLst>
      <p:ext uri="{BB962C8B-B14F-4D97-AF65-F5344CB8AC3E}">
        <p14:creationId xmlns:p14="http://schemas.microsoft.com/office/powerpoint/2010/main" val="3794202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134" y="105021"/>
            <a:ext cx="6754812" cy="574675"/>
          </a:xfrm>
        </p:spPr>
        <p:txBody>
          <a:bodyPr>
            <a:normAutofit/>
          </a:bodyPr>
          <a:lstStyle/>
          <a:p>
            <a:r>
              <a:rPr lang="en-US" sz="2800" dirty="0"/>
              <a:t>V</a:t>
            </a:r>
            <a:r>
              <a:rPr lang="en-US" sz="2800" dirty="0" smtClean="0"/>
              <a:t>ehicle </a:t>
            </a:r>
            <a:r>
              <a:rPr lang="en-US" sz="2800" dirty="0"/>
              <a:t>and </a:t>
            </a:r>
            <a:r>
              <a:rPr lang="en-US" sz="2800" dirty="0" smtClean="0"/>
              <a:t>cycle </a:t>
            </a:r>
            <a:r>
              <a:rPr lang="en-US" sz="2800" dirty="0" smtClean="0"/>
              <a:t>flows</a:t>
            </a:r>
            <a:endParaRPr lang="en-GB" sz="2800" dirty="0"/>
          </a:p>
        </p:txBody>
      </p:sp>
      <p:sp>
        <p:nvSpPr>
          <p:cNvPr id="4" name="Text Placeholder 3"/>
          <p:cNvSpPr>
            <a:spLocks noGrp="1"/>
          </p:cNvSpPr>
          <p:nvPr>
            <p:ph type="body" sz="half" idx="2"/>
          </p:nvPr>
        </p:nvSpPr>
        <p:spPr>
          <a:xfrm>
            <a:off x="206742" y="844304"/>
            <a:ext cx="6526567" cy="5147492"/>
          </a:xfrm>
          <a:ln>
            <a:solidFill>
              <a:srgbClr val="FFC000"/>
            </a:solidFill>
          </a:ln>
        </p:spPr>
        <p:txBody>
          <a:bodyPr>
            <a:noAutofit/>
          </a:bodyPr>
          <a:lstStyle/>
          <a:p>
            <a:pPr>
              <a:lnSpc>
                <a:spcPct val="120000"/>
              </a:lnSpc>
            </a:pPr>
            <a:r>
              <a:rPr lang="en-US" sz="1800" b="1" dirty="0" smtClean="0"/>
              <a:t>Key points:</a:t>
            </a:r>
            <a:endParaRPr lang="en-US" sz="1800" b="1" dirty="0"/>
          </a:p>
          <a:p>
            <a:pPr>
              <a:lnSpc>
                <a:spcPct val="120000"/>
              </a:lnSpc>
            </a:pPr>
            <a:r>
              <a:rPr lang="en-US" sz="1200" dirty="0" smtClean="0"/>
              <a:t>The </a:t>
            </a:r>
            <a:r>
              <a:rPr lang="en-US" sz="1200" dirty="0"/>
              <a:t>COVID-19 pandemic and subsequent lockdown restrictions has had a significant impact on vehicle flows and public transport both at national and local level.</a:t>
            </a:r>
          </a:p>
          <a:p>
            <a:pPr marL="285750" indent="-285750">
              <a:lnSpc>
                <a:spcPct val="120000"/>
              </a:lnSpc>
              <a:buFont typeface="Arial" panose="020B0604020202020204" pitchFamily="34" charset="0"/>
              <a:buChar char="•"/>
            </a:pPr>
            <a:r>
              <a:rPr lang="en-US" sz="1200" dirty="0" smtClean="0"/>
              <a:t>As </a:t>
            </a:r>
            <a:r>
              <a:rPr lang="en-US" sz="1200" dirty="0"/>
              <a:t>of May 2021, all motor vehicles (including cars, LGVs, and HGVs) at local level have returned to above levels recorded pre-COVID. Nationally, vehicle flows are recovering at a slower rate and are still below those recorded pre-COVID. During the first lockdown, motor vehicle flows decreased by 51% and 62% at local and national level compared to a pre-COVID baseline.</a:t>
            </a:r>
          </a:p>
          <a:p>
            <a:pPr marL="285750" indent="-285750">
              <a:lnSpc>
                <a:spcPct val="120000"/>
              </a:lnSpc>
              <a:buFont typeface="Arial" panose="020B0604020202020204" pitchFamily="34" charset="0"/>
              <a:buChar char="•"/>
            </a:pPr>
            <a:r>
              <a:rPr lang="en-US" sz="1200" dirty="0" smtClean="0"/>
              <a:t>Bus </a:t>
            </a:r>
            <a:r>
              <a:rPr lang="en-US" sz="1200" dirty="0"/>
              <a:t>patronage still remains low compared to pre-COVID levels both at local and national level but is starting to show signs of recovery, with local bus patronage back to 44% below pre-COVID levels compared to 92% at the peak of the first </a:t>
            </a:r>
            <a:r>
              <a:rPr lang="en-US" sz="1200" dirty="0" smtClean="0"/>
              <a:t>lockdown.</a:t>
            </a:r>
          </a:p>
          <a:p>
            <a:pPr marL="285750" indent="-285750">
              <a:lnSpc>
                <a:spcPct val="120000"/>
              </a:lnSpc>
              <a:buFont typeface="Arial" panose="020B0604020202020204" pitchFamily="34" charset="0"/>
              <a:buChar char="•"/>
            </a:pPr>
            <a:r>
              <a:rPr lang="en-US" sz="1200" dirty="0" smtClean="0"/>
              <a:t>Cycling </a:t>
            </a:r>
            <a:r>
              <a:rPr lang="en-US" sz="1200" dirty="0"/>
              <a:t>increased significantly during the first phase of lockdown, when exercising outdoors was permitted and warmer weather prevailed, however, they have remained below pre-COVID levels during winter, which is to be expected. Cycle flows started to increase from March 2021 onwards nearing levels recorded pre-COVID, however, decreased slightly in May due to higher than average precipitation. Local cycle flows increased to above levels recorded pre-COVID in June and July 2021.</a:t>
            </a:r>
          </a:p>
          <a:p>
            <a:pPr>
              <a:lnSpc>
                <a:spcPct val="120000"/>
              </a:lnSpc>
            </a:pPr>
            <a:endParaRPr lang="en-US" sz="1800" dirty="0" smtClean="0"/>
          </a:p>
        </p:txBody>
      </p:sp>
      <p:pic>
        <p:nvPicPr>
          <p:cNvPr id="3" name="Picture 2" descr="Bar chart showing a comparison of the number of motor vehicles on the national and local road network between March 2020 and July 2021 compared to pre-COVID levels (5 day 24 hour)"/>
          <p:cNvPicPr>
            <a:picLocks noChangeAspect="1"/>
          </p:cNvPicPr>
          <p:nvPr/>
        </p:nvPicPr>
        <p:blipFill>
          <a:blip r:embed="rId2"/>
          <a:stretch>
            <a:fillRect/>
          </a:stretch>
        </p:blipFill>
        <p:spPr>
          <a:xfrm>
            <a:off x="6933946" y="105021"/>
            <a:ext cx="4843002" cy="2880010"/>
          </a:xfrm>
          <a:prstGeom prst="rect">
            <a:avLst/>
          </a:prstGeom>
          <a:ln>
            <a:solidFill>
              <a:schemeClr val="tx1"/>
            </a:solidFill>
          </a:ln>
        </p:spPr>
      </p:pic>
      <p:pic>
        <p:nvPicPr>
          <p:cNvPr id="5" name="Picture 4" descr="Bar chart showing a comparison of the number of cyclists on the national and local road network between March 2020 and July 2021 compared to pre-COVID levels (5 day 24 hour)"/>
          <p:cNvPicPr>
            <a:picLocks noChangeAspect="1"/>
          </p:cNvPicPr>
          <p:nvPr/>
        </p:nvPicPr>
        <p:blipFill>
          <a:blip r:embed="rId3"/>
          <a:stretch>
            <a:fillRect/>
          </a:stretch>
        </p:blipFill>
        <p:spPr>
          <a:xfrm>
            <a:off x="6933946" y="3117611"/>
            <a:ext cx="4843002" cy="2874185"/>
          </a:xfrm>
          <a:prstGeom prst="rect">
            <a:avLst/>
          </a:prstGeom>
          <a:ln>
            <a:solidFill>
              <a:schemeClr val="tx1"/>
            </a:solidFill>
          </a:ln>
        </p:spPr>
      </p:pic>
      <p:sp>
        <p:nvSpPr>
          <p:cNvPr id="10" name="TextBox 9"/>
          <p:cNvSpPr txBox="1"/>
          <p:nvPr/>
        </p:nvSpPr>
        <p:spPr>
          <a:xfrm>
            <a:off x="206742" y="6259716"/>
            <a:ext cx="11699119" cy="492443"/>
          </a:xfrm>
          <a:prstGeom prst="rect">
            <a:avLst/>
          </a:prstGeom>
          <a:solidFill>
            <a:schemeClr val="bg1"/>
          </a:solidFill>
          <a:ln>
            <a:solidFill>
              <a:schemeClr val="bg1">
                <a:lumMod val="75000"/>
              </a:schemeClr>
            </a:solidFill>
          </a:ln>
        </p:spPr>
        <p:txBody>
          <a:bodyPr wrap="square" rtlCol="0">
            <a:spAutoFit/>
          </a:bodyPr>
          <a:lstStyle/>
          <a:p>
            <a:r>
              <a:rPr lang="en-GB" sz="1400" b="1" dirty="0" smtClean="0">
                <a:solidFill>
                  <a:schemeClr val="bg1">
                    <a:lumMod val="65000"/>
                  </a:schemeClr>
                </a:solidFill>
              </a:rPr>
              <a:t>Need to know</a:t>
            </a:r>
            <a:r>
              <a:rPr lang="en-GB" sz="1400" dirty="0" smtClean="0">
                <a:solidFill>
                  <a:schemeClr val="bg1">
                    <a:lumMod val="65000"/>
                  </a:schemeClr>
                </a:solidFill>
              </a:rPr>
              <a:t>: </a:t>
            </a:r>
            <a:r>
              <a:rPr lang="en-US" sz="1200" dirty="0" smtClean="0">
                <a:solidFill>
                  <a:schemeClr val="bg1">
                    <a:lumMod val="65000"/>
                  </a:schemeClr>
                </a:solidFill>
              </a:rPr>
              <a:t>The </a:t>
            </a:r>
            <a:r>
              <a:rPr lang="en-US" sz="1200" dirty="0">
                <a:solidFill>
                  <a:schemeClr val="bg1">
                    <a:lumMod val="65000"/>
                  </a:schemeClr>
                </a:solidFill>
              </a:rPr>
              <a:t>national data is for Great Britain, and is provided by the Department for Transport (DfT</a:t>
            </a:r>
            <a:r>
              <a:rPr lang="en-US" sz="1200" dirty="0" smtClean="0">
                <a:solidFill>
                  <a:schemeClr val="bg1">
                    <a:lumMod val="65000"/>
                  </a:schemeClr>
                </a:solidFill>
              </a:rPr>
              <a:t>).  Local </a:t>
            </a:r>
            <a:r>
              <a:rPr lang="en-US" sz="1200" dirty="0">
                <a:solidFill>
                  <a:schemeClr val="bg1">
                    <a:lumMod val="65000"/>
                  </a:schemeClr>
                </a:solidFill>
              </a:rPr>
              <a:t>traffic data including all motor vehicles, cars, LGVs and HGVs </a:t>
            </a:r>
            <a:r>
              <a:rPr lang="en-US" sz="1200" dirty="0" smtClean="0">
                <a:solidFill>
                  <a:schemeClr val="bg1">
                    <a:lumMod val="65000"/>
                  </a:schemeClr>
                </a:solidFill>
              </a:rPr>
              <a:t>and cycling data has </a:t>
            </a:r>
            <a:r>
              <a:rPr lang="en-US" sz="1200" dirty="0">
                <a:solidFill>
                  <a:schemeClr val="bg1">
                    <a:lumMod val="65000"/>
                  </a:schemeClr>
                </a:solidFill>
              </a:rPr>
              <a:t>been analysed from </a:t>
            </a:r>
            <a:r>
              <a:rPr lang="en-US" sz="1200" dirty="0" smtClean="0">
                <a:solidFill>
                  <a:schemeClr val="bg1">
                    <a:lumMod val="65000"/>
                  </a:schemeClr>
                </a:solidFill>
              </a:rPr>
              <a:t>Automatic </a:t>
            </a:r>
            <a:r>
              <a:rPr lang="en-US" sz="1200" dirty="0">
                <a:solidFill>
                  <a:schemeClr val="bg1">
                    <a:lumMod val="65000"/>
                  </a:schemeClr>
                </a:solidFill>
              </a:rPr>
              <a:t>Traffic Counter locations in </a:t>
            </a:r>
            <a:r>
              <a:rPr lang="en-US" sz="1200" dirty="0" smtClean="0">
                <a:solidFill>
                  <a:schemeClr val="bg1">
                    <a:lumMod val="65000"/>
                  </a:schemeClr>
                </a:solidFill>
              </a:rPr>
              <a:t>Hereford</a:t>
            </a:r>
            <a:r>
              <a:rPr lang="en-US" sz="1200" dirty="0">
                <a:solidFill>
                  <a:schemeClr val="bg1">
                    <a:lumMod val="65000"/>
                  </a:schemeClr>
                </a:solidFill>
              </a:rPr>
              <a:t>.</a:t>
            </a:r>
            <a:r>
              <a:rPr lang="en-US" sz="1200" dirty="0" smtClean="0">
                <a:solidFill>
                  <a:schemeClr val="bg1">
                    <a:lumMod val="65000"/>
                  </a:schemeClr>
                </a:solidFill>
              </a:rPr>
              <a:t> Local </a:t>
            </a:r>
            <a:r>
              <a:rPr lang="en-US" sz="1200" dirty="0">
                <a:solidFill>
                  <a:schemeClr val="bg1">
                    <a:lumMod val="65000"/>
                  </a:schemeClr>
                </a:solidFill>
              </a:rPr>
              <a:t>bus patronage data is provided by bus </a:t>
            </a:r>
            <a:r>
              <a:rPr lang="en-US" sz="1200" dirty="0" smtClean="0">
                <a:solidFill>
                  <a:schemeClr val="bg1">
                    <a:lumMod val="65000"/>
                  </a:schemeClr>
                </a:solidFill>
              </a:rPr>
              <a:t>operators.</a:t>
            </a:r>
            <a:endParaRPr lang="en-GB" sz="1200" dirty="0">
              <a:solidFill>
                <a:schemeClr val="bg1">
                  <a:lumMod val="65000"/>
                </a:schemeClr>
              </a:solidFill>
            </a:endParaRPr>
          </a:p>
        </p:txBody>
      </p:sp>
      <p:sp>
        <p:nvSpPr>
          <p:cNvPr id="9" name="TextBox 8"/>
          <p:cNvSpPr txBox="1"/>
          <p:nvPr/>
        </p:nvSpPr>
        <p:spPr>
          <a:xfrm>
            <a:off x="2951629" y="5528639"/>
            <a:ext cx="4149969" cy="276999"/>
          </a:xfrm>
          <a:prstGeom prst="rect">
            <a:avLst/>
          </a:prstGeom>
          <a:noFill/>
        </p:spPr>
        <p:txBody>
          <a:bodyPr wrap="square" rtlCol="0">
            <a:spAutoFit/>
          </a:bodyPr>
          <a:lstStyle/>
          <a:p>
            <a:r>
              <a:rPr lang="en-GB" sz="1200" dirty="0" smtClean="0"/>
              <a:t>Source:  Herefordshire Council Transport team</a:t>
            </a:r>
            <a:endParaRPr lang="en-GB" sz="1200" dirty="0"/>
          </a:p>
        </p:txBody>
      </p:sp>
    </p:spTree>
    <p:extLst>
      <p:ext uri="{BB962C8B-B14F-4D97-AF65-F5344CB8AC3E}">
        <p14:creationId xmlns:p14="http://schemas.microsoft.com/office/powerpoint/2010/main" val="2549899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629" y="201656"/>
            <a:ext cx="10177721" cy="511088"/>
          </a:xfrm>
        </p:spPr>
        <p:txBody>
          <a:bodyPr>
            <a:noAutofit/>
          </a:bodyPr>
          <a:lstStyle/>
          <a:p>
            <a:r>
              <a:rPr lang="en-US" sz="2800" dirty="0" smtClean="0"/>
              <a:t>Mortgage </a:t>
            </a:r>
            <a:r>
              <a:rPr lang="en-US" sz="2800" dirty="0"/>
              <a:t>and l</a:t>
            </a:r>
            <a:r>
              <a:rPr lang="en-US" sz="2800" dirty="0" smtClean="0"/>
              <a:t>andlord </a:t>
            </a:r>
            <a:r>
              <a:rPr lang="en-US" sz="2800" dirty="0"/>
              <a:t>p</a:t>
            </a:r>
            <a:r>
              <a:rPr lang="en-US" sz="2800" dirty="0" smtClean="0"/>
              <a:t>ossessions in Herefordshire</a:t>
            </a:r>
            <a:endParaRPr lang="en-GB" sz="2800" dirty="0"/>
          </a:p>
        </p:txBody>
      </p:sp>
      <p:sp>
        <p:nvSpPr>
          <p:cNvPr id="5" name="Text Placeholder 4"/>
          <p:cNvSpPr>
            <a:spLocks noGrp="1"/>
          </p:cNvSpPr>
          <p:nvPr>
            <p:ph type="body" sz="half" idx="2"/>
          </p:nvPr>
        </p:nvSpPr>
        <p:spPr>
          <a:xfrm>
            <a:off x="217496" y="886692"/>
            <a:ext cx="4559777" cy="3855126"/>
          </a:xfrm>
          <a:ln>
            <a:solidFill>
              <a:srgbClr val="FFC000"/>
            </a:solidFill>
          </a:ln>
        </p:spPr>
        <p:txBody>
          <a:bodyPr>
            <a:noAutofit/>
          </a:bodyPr>
          <a:lstStyle/>
          <a:p>
            <a:pPr>
              <a:lnSpc>
                <a:spcPct val="100000"/>
              </a:lnSpc>
            </a:pPr>
            <a:r>
              <a:rPr lang="en-GB" sz="1400" dirty="0" smtClean="0"/>
              <a:t>As at Q1 2021/22 (April-June) mortgage and landlord possessions in Herefordshire remained at historically very low levels (6 and 11 claims issued respectively in the whole of Q1).  </a:t>
            </a:r>
          </a:p>
          <a:p>
            <a:pPr>
              <a:lnSpc>
                <a:spcPct val="100000"/>
              </a:lnSpc>
            </a:pPr>
            <a:r>
              <a:rPr lang="en-GB" sz="1400" dirty="0" smtClean="0"/>
              <a:t>This is likely due to </a:t>
            </a:r>
            <a:r>
              <a:rPr lang="en-US" sz="1400" dirty="0" smtClean="0"/>
              <a:t>Government action to encourage </a:t>
            </a:r>
            <a:r>
              <a:rPr lang="en-US" sz="1400" dirty="0"/>
              <a:t>lenders to grant </a:t>
            </a:r>
            <a:r>
              <a:rPr lang="en-US" sz="1400" dirty="0" smtClean="0"/>
              <a:t>a mortgage holiday period </a:t>
            </a:r>
            <a:r>
              <a:rPr lang="en-US" sz="1400" dirty="0"/>
              <a:t>and to protect social and private renters and </a:t>
            </a:r>
            <a:r>
              <a:rPr lang="en-US" sz="1400" dirty="0" smtClean="0"/>
              <a:t>landlords by stipulating that no </a:t>
            </a:r>
            <a:r>
              <a:rPr lang="en-US" sz="1400" dirty="0"/>
              <a:t>renter in either social or private accommodation was allowed to start proceedings to evict tenants </a:t>
            </a:r>
            <a:r>
              <a:rPr lang="en-US" sz="1400" dirty="0" smtClean="0"/>
              <a:t>experiencing </a:t>
            </a:r>
            <a:r>
              <a:rPr lang="en-US" sz="1400" dirty="0"/>
              <a:t>financial difficulties due to coronavirus. </a:t>
            </a:r>
            <a:endParaRPr lang="en-US" sz="1400" dirty="0" smtClean="0"/>
          </a:p>
          <a:p>
            <a:pPr>
              <a:lnSpc>
                <a:spcPct val="100000"/>
              </a:lnSpc>
            </a:pPr>
            <a:r>
              <a:rPr lang="en-US" sz="1400" dirty="0" smtClean="0"/>
              <a:t>Furthermore, court closures during lockdown 1 meant cases currently in the system could not be heard, creating a backlog that has yet to be cleared.</a:t>
            </a:r>
          </a:p>
          <a:p>
            <a:pPr>
              <a:lnSpc>
                <a:spcPct val="100000"/>
              </a:lnSpc>
            </a:pPr>
            <a:endParaRPr lang="en-GB" sz="1400" dirty="0"/>
          </a:p>
        </p:txBody>
      </p:sp>
      <p:pic>
        <p:nvPicPr>
          <p:cNvPr id="8" name="Content Placeholder 7" descr="Line chart showing numbers of landlord and mortgage lender possession claims each quarter since Q3 2006/07." title="Number of possessions claims issued by mortgage lenders and landlord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68278" y="732331"/>
            <a:ext cx="7006346" cy="4107458"/>
          </a:xfrm>
          <a:ln>
            <a:solidFill>
              <a:schemeClr val="tx1"/>
            </a:solidFill>
          </a:ln>
        </p:spPr>
      </p:pic>
      <p:sp>
        <p:nvSpPr>
          <p:cNvPr id="7" name="TextBox 6"/>
          <p:cNvSpPr txBox="1"/>
          <p:nvPr/>
        </p:nvSpPr>
        <p:spPr>
          <a:xfrm>
            <a:off x="9022877" y="4937760"/>
            <a:ext cx="2951747" cy="938719"/>
          </a:xfrm>
          <a:prstGeom prst="rect">
            <a:avLst/>
          </a:prstGeom>
          <a:solidFill>
            <a:schemeClr val="bg1"/>
          </a:solidFill>
        </p:spPr>
        <p:txBody>
          <a:bodyPr wrap="square" rtlCol="0">
            <a:spAutoFit/>
          </a:bodyPr>
          <a:lstStyle/>
          <a:p>
            <a:pPr algn="r"/>
            <a:r>
              <a:rPr lang="en-GB" sz="1100" dirty="0"/>
              <a:t>S</a:t>
            </a:r>
            <a:r>
              <a:rPr lang="en-GB" sz="1100" dirty="0" smtClean="0"/>
              <a:t>ource: </a:t>
            </a:r>
            <a:r>
              <a:rPr lang="en-GB" sz="1100" dirty="0">
                <a:hlinkClick r:id="rId3"/>
              </a:rPr>
              <a:t>LG </a:t>
            </a:r>
            <a:r>
              <a:rPr lang="en-GB" sz="1100" dirty="0" smtClean="0">
                <a:hlinkClick r:id="rId3"/>
              </a:rPr>
              <a:t>Inform</a:t>
            </a:r>
            <a:endParaRPr lang="en-GB" sz="1100" dirty="0" smtClean="0"/>
          </a:p>
          <a:p>
            <a:pPr algn="r"/>
            <a:r>
              <a:rPr lang="en-GB" sz="1100" dirty="0" smtClean="0"/>
              <a:t>Date last updated: August </a:t>
            </a:r>
            <a:r>
              <a:rPr lang="en-GB" sz="1100" dirty="0"/>
              <a:t>2021 (</a:t>
            </a:r>
            <a:r>
              <a:rPr lang="en-GB" sz="1100" dirty="0" smtClean="0"/>
              <a:t>Q1 2021/22)</a:t>
            </a:r>
          </a:p>
          <a:p>
            <a:pPr algn="r"/>
            <a:r>
              <a:rPr lang="en-GB" sz="1100" dirty="0" smtClean="0"/>
              <a:t>Frequency of update: quarterly</a:t>
            </a:r>
          </a:p>
          <a:p>
            <a:pPr algn="r"/>
            <a:r>
              <a:rPr lang="en-GB" sz="1100" dirty="0" smtClean="0"/>
              <a:t>HC data lead: Intelligence Unit</a:t>
            </a:r>
          </a:p>
        </p:txBody>
      </p:sp>
      <p:sp>
        <p:nvSpPr>
          <p:cNvPr id="3" name="TextBox 2"/>
          <p:cNvSpPr txBox="1"/>
          <p:nvPr/>
        </p:nvSpPr>
        <p:spPr>
          <a:xfrm>
            <a:off x="217497" y="4937760"/>
            <a:ext cx="8729556" cy="1754326"/>
          </a:xfrm>
          <a:prstGeom prst="rect">
            <a:avLst/>
          </a:prstGeom>
          <a:solidFill>
            <a:schemeClr val="bg1"/>
          </a:solidFill>
          <a:ln>
            <a:solidFill>
              <a:srgbClr val="FFC000"/>
            </a:solidFill>
          </a:ln>
        </p:spPr>
        <p:txBody>
          <a:bodyPr wrap="square" rtlCol="0">
            <a:spAutoFit/>
          </a:bodyPr>
          <a:lstStyle/>
          <a:p>
            <a:r>
              <a:rPr lang="en-US" b="1" i="1" dirty="0" smtClean="0"/>
              <a:t>Mortgage arrears:</a:t>
            </a:r>
            <a:r>
              <a:rPr lang="en-US" i="1" dirty="0" smtClean="0"/>
              <a:t>  </a:t>
            </a:r>
            <a:r>
              <a:rPr lang="en-US" i="1" dirty="0" smtClean="0">
                <a:hlinkClick r:id="rId4"/>
              </a:rPr>
              <a:t>Q2 </a:t>
            </a:r>
            <a:r>
              <a:rPr lang="en-US" i="1" dirty="0">
                <a:hlinkClick r:id="rId4"/>
              </a:rPr>
              <a:t>2021 data from UK Finance </a:t>
            </a:r>
            <a:r>
              <a:rPr lang="en-US" i="1" dirty="0" smtClean="0"/>
              <a:t>suggest that nationally total </a:t>
            </a:r>
            <a:r>
              <a:rPr lang="en-US" i="1" dirty="0"/>
              <a:t>mortgage arrears </a:t>
            </a:r>
            <a:r>
              <a:rPr lang="en-US" i="1" dirty="0" smtClean="0"/>
              <a:t>also remain </a:t>
            </a:r>
            <a:r>
              <a:rPr lang="en-US" i="1" dirty="0"/>
              <a:t>close to historically low levels due to the mitigating effects of payment deferrals and other tailored </a:t>
            </a:r>
            <a:r>
              <a:rPr lang="en-US" i="1" dirty="0" smtClean="0"/>
              <a:t>forbearance. </a:t>
            </a:r>
            <a:r>
              <a:rPr lang="en-US" i="1" dirty="0"/>
              <a:t>Early trends shows that arrears are moving on twin tracks; Covid-19 related support has helped customers to remain out of arrears but those in pre-pandemic financial difficulty have continued to build up arrears, notwithstanding the application of payment deferrals</a:t>
            </a:r>
            <a:r>
              <a:rPr lang="en-US" dirty="0"/>
              <a:t>.</a:t>
            </a:r>
          </a:p>
        </p:txBody>
      </p:sp>
    </p:spTree>
    <p:extLst>
      <p:ext uri="{BB962C8B-B14F-4D97-AF65-F5344CB8AC3E}">
        <p14:creationId xmlns:p14="http://schemas.microsoft.com/office/powerpoint/2010/main" val="2740996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704020"/>
          </a:xfrm>
        </p:spPr>
        <p:txBody>
          <a:bodyPr>
            <a:normAutofit/>
          </a:bodyPr>
          <a:lstStyle/>
          <a:p>
            <a:r>
              <a:rPr lang="en-GB" sz="2800" dirty="0" smtClean="0"/>
              <a:t>Council Tax reductions</a:t>
            </a:r>
            <a:endParaRPr lang="en-GB" sz="2800" dirty="0"/>
          </a:p>
        </p:txBody>
      </p:sp>
      <p:sp>
        <p:nvSpPr>
          <p:cNvPr id="3" name="Content Placeholder 2"/>
          <p:cNvSpPr>
            <a:spLocks noGrp="1"/>
          </p:cNvSpPr>
          <p:nvPr>
            <p:ph idx="1"/>
          </p:nvPr>
        </p:nvSpPr>
        <p:spPr>
          <a:xfrm>
            <a:off x="279252" y="1178511"/>
            <a:ext cx="11520000" cy="1902314"/>
          </a:xfrm>
        </p:spPr>
        <p:txBody>
          <a:bodyPr>
            <a:normAutofit lnSpcReduction="10000"/>
          </a:bodyPr>
          <a:lstStyle/>
          <a:p>
            <a:pPr>
              <a:lnSpc>
                <a:spcPct val="110000"/>
              </a:lnSpc>
            </a:pPr>
            <a:r>
              <a:rPr lang="en-US" sz="1800" dirty="0" smtClean="0"/>
              <a:t>Looking at the number of households claiming under the Council Tax Reduction Scheme is an important proxy-indicator of </a:t>
            </a:r>
            <a:r>
              <a:rPr lang="en-US" sz="1800" dirty="0"/>
              <a:t>financial </a:t>
            </a:r>
            <a:r>
              <a:rPr lang="en-US" sz="1800" dirty="0" smtClean="0"/>
              <a:t>hardship, </a:t>
            </a:r>
            <a:r>
              <a:rPr lang="en-US" sz="1800" dirty="0"/>
              <a:t>as </a:t>
            </a:r>
            <a:r>
              <a:rPr lang="en-US" sz="1800" dirty="0" smtClean="0"/>
              <a:t>households qualify for the discount by virtue of having a low </a:t>
            </a:r>
            <a:r>
              <a:rPr lang="en-US" sz="1800" dirty="0"/>
              <a:t>income whether from benefits, low-paid work or self-employed </a:t>
            </a:r>
            <a:r>
              <a:rPr lang="en-US" sz="1800" dirty="0" smtClean="0"/>
              <a:t>work, and limited capital savings. </a:t>
            </a:r>
          </a:p>
          <a:p>
            <a:pPr>
              <a:lnSpc>
                <a:spcPct val="110000"/>
              </a:lnSpc>
            </a:pPr>
            <a:r>
              <a:rPr lang="en-US" sz="1800" dirty="0" smtClean="0"/>
              <a:t>Currently</a:t>
            </a:r>
            <a:r>
              <a:rPr lang="en-US" sz="1800" dirty="0"/>
              <a:t>, in Herefordshire there are 6,587 working age households receiving £7.8m in Council Tax discount under the Council Tax Reduction Scheme, pre-pandemic there were around 5,375 working age households receiving £4.9m.</a:t>
            </a:r>
          </a:p>
        </p:txBody>
      </p:sp>
      <p:sp>
        <p:nvSpPr>
          <p:cNvPr id="4" name="TextBox 3"/>
          <p:cNvSpPr txBox="1"/>
          <p:nvPr/>
        </p:nvSpPr>
        <p:spPr>
          <a:xfrm>
            <a:off x="279252" y="3490272"/>
            <a:ext cx="11520000" cy="2739211"/>
          </a:xfrm>
          <a:prstGeom prst="rect">
            <a:avLst/>
          </a:prstGeom>
          <a:noFill/>
        </p:spPr>
        <p:txBody>
          <a:bodyPr wrap="square" rtlCol="0">
            <a:spAutoFit/>
          </a:bodyPr>
          <a:lstStyle/>
          <a:p>
            <a:r>
              <a:rPr lang="en-US" sz="1400" b="1" dirty="0">
                <a:solidFill>
                  <a:schemeClr val="bg1">
                    <a:lumMod val="75000"/>
                  </a:schemeClr>
                </a:solidFill>
              </a:rPr>
              <a:t>Need to know</a:t>
            </a:r>
            <a:r>
              <a:rPr lang="en-US" sz="1400" dirty="0">
                <a:solidFill>
                  <a:schemeClr val="bg1">
                    <a:lumMod val="75000"/>
                  </a:schemeClr>
                </a:solidFill>
              </a:rPr>
              <a:t>:  </a:t>
            </a:r>
          </a:p>
          <a:p>
            <a:r>
              <a:rPr lang="en-US" sz="1400" dirty="0">
                <a:solidFill>
                  <a:schemeClr val="bg1">
                    <a:lumMod val="75000"/>
                  </a:schemeClr>
                </a:solidFill>
              </a:rPr>
              <a:t>Households  may be eligible for the scheme if they are on a low income or claim benefits. Bills can be discounted by up to 100% and claimants can apply if they own their own  home, rent, are unemployed or working.  The amount of discount depends on:</a:t>
            </a:r>
          </a:p>
          <a:p>
            <a:pPr marL="285750" indent="-285750">
              <a:buFont typeface="Arial" panose="020B0604020202020204" pitchFamily="34" charset="0"/>
              <a:buChar char="•"/>
            </a:pPr>
            <a:r>
              <a:rPr lang="en-US" sz="1400" dirty="0" smtClean="0">
                <a:solidFill>
                  <a:schemeClr val="bg1">
                    <a:lumMod val="75000"/>
                  </a:schemeClr>
                </a:solidFill>
              </a:rPr>
              <a:t>Where </a:t>
            </a:r>
            <a:r>
              <a:rPr lang="en-US" sz="1400" dirty="0">
                <a:solidFill>
                  <a:schemeClr val="bg1">
                    <a:lumMod val="75000"/>
                  </a:schemeClr>
                </a:solidFill>
              </a:rPr>
              <a:t>you live - each council runs its own </a:t>
            </a:r>
            <a:r>
              <a:rPr lang="en-US" sz="1400" dirty="0" smtClean="0">
                <a:solidFill>
                  <a:schemeClr val="bg1">
                    <a:lumMod val="75000"/>
                  </a:schemeClr>
                </a:solidFill>
              </a:rPr>
              <a:t>scheme (more information about Herefordshire Council’s scheme can be found </a:t>
            </a:r>
            <a:r>
              <a:rPr lang="en-US" sz="1400" dirty="0">
                <a:solidFill>
                  <a:schemeClr val="bg1">
                    <a:lumMod val="75000"/>
                  </a:schemeClr>
                </a:solidFill>
              </a:rPr>
              <a:t>at </a:t>
            </a:r>
            <a:r>
              <a:rPr lang="en-US" sz="1400" dirty="0" smtClean="0">
                <a:solidFill>
                  <a:schemeClr val="bg1">
                    <a:lumMod val="75000"/>
                  </a:schemeClr>
                </a:solidFill>
                <a:hlinkClick r:id="rId2"/>
              </a:rPr>
              <a:t>Herefordshire Council - Council Tax Reduction</a:t>
            </a:r>
            <a:endParaRPr lang="en-US" sz="1400" dirty="0">
              <a:solidFill>
                <a:schemeClr val="bg1">
                  <a:lumMod val="75000"/>
                </a:schemeClr>
              </a:solidFill>
            </a:endParaRPr>
          </a:p>
          <a:p>
            <a:pPr marL="285750" indent="-285750">
              <a:buFont typeface="Arial" panose="020B0604020202020204" pitchFamily="34" charset="0"/>
              <a:buChar char="•"/>
            </a:pPr>
            <a:r>
              <a:rPr lang="en-US" sz="1400" dirty="0">
                <a:solidFill>
                  <a:schemeClr val="bg1">
                    <a:lumMod val="75000"/>
                  </a:schemeClr>
                </a:solidFill>
              </a:rPr>
              <a:t>Circumstances (e.g. income, number of children, benefits, residency status)</a:t>
            </a:r>
          </a:p>
          <a:p>
            <a:pPr marL="285750" indent="-285750">
              <a:buFont typeface="Arial" panose="020B0604020202020204" pitchFamily="34" charset="0"/>
              <a:buChar char="•"/>
            </a:pPr>
            <a:r>
              <a:rPr lang="en-US" sz="1400" dirty="0">
                <a:solidFill>
                  <a:schemeClr val="bg1">
                    <a:lumMod val="75000"/>
                  </a:schemeClr>
                </a:solidFill>
              </a:rPr>
              <a:t>Household income - this includes savings, pensions and partner’s income</a:t>
            </a:r>
          </a:p>
          <a:p>
            <a:pPr marL="285750" indent="-285750">
              <a:buFont typeface="Arial" panose="020B0604020202020204" pitchFamily="34" charset="0"/>
              <a:buChar char="•"/>
            </a:pPr>
            <a:r>
              <a:rPr lang="en-US" sz="1400" dirty="0">
                <a:solidFill>
                  <a:schemeClr val="bg1">
                    <a:lumMod val="75000"/>
                  </a:schemeClr>
                </a:solidFill>
              </a:rPr>
              <a:t>If your children live with you</a:t>
            </a:r>
          </a:p>
          <a:p>
            <a:pPr marL="285750" indent="-285750">
              <a:buFont typeface="Arial" panose="020B0604020202020204" pitchFamily="34" charset="0"/>
              <a:buChar char="•"/>
            </a:pPr>
            <a:r>
              <a:rPr lang="en-US" sz="1400" dirty="0">
                <a:solidFill>
                  <a:schemeClr val="bg1">
                    <a:lumMod val="75000"/>
                  </a:schemeClr>
                </a:solidFill>
              </a:rPr>
              <a:t>If other adults live with </a:t>
            </a:r>
            <a:r>
              <a:rPr lang="en-US" sz="1400" dirty="0" smtClean="0">
                <a:solidFill>
                  <a:schemeClr val="bg1">
                    <a:lumMod val="75000"/>
                  </a:schemeClr>
                </a:solidFill>
              </a:rPr>
              <a:t>you</a:t>
            </a:r>
          </a:p>
          <a:p>
            <a:r>
              <a:rPr lang="en-US" sz="1400" dirty="0" smtClean="0">
                <a:solidFill>
                  <a:schemeClr val="bg1">
                    <a:lumMod val="75000"/>
                  </a:schemeClr>
                </a:solidFill>
              </a:rPr>
              <a:t>Source: </a:t>
            </a:r>
            <a:r>
              <a:rPr lang="en-US" sz="1400" dirty="0" smtClean="0">
                <a:solidFill>
                  <a:schemeClr val="bg1">
                    <a:lumMod val="75000"/>
                  </a:schemeClr>
                </a:solidFill>
                <a:hlinkClick r:id="rId3"/>
              </a:rPr>
              <a:t>Gov.uk - apply for council tax reduction </a:t>
            </a:r>
            <a:endParaRPr lang="en-US" sz="1400" dirty="0" smtClean="0">
              <a:solidFill>
                <a:schemeClr val="bg1">
                  <a:lumMod val="75000"/>
                </a:schemeClr>
              </a:solidFill>
            </a:endParaRPr>
          </a:p>
          <a:p>
            <a:r>
              <a:rPr lang="en-US" sz="1400" dirty="0" smtClean="0">
                <a:solidFill>
                  <a:schemeClr val="bg1">
                    <a:lumMod val="75000"/>
                  </a:schemeClr>
                </a:solidFill>
              </a:rPr>
              <a:t>Note: There are other Council Tax discount schemes available with different eligibility criteria. </a:t>
            </a:r>
            <a:endParaRPr lang="en-GB" sz="1400" dirty="0" smtClean="0">
              <a:solidFill>
                <a:schemeClr val="bg1">
                  <a:lumMod val="75000"/>
                </a:schemeClr>
              </a:solidFill>
            </a:endParaRPr>
          </a:p>
          <a:p>
            <a:endParaRPr lang="en-GB" dirty="0"/>
          </a:p>
        </p:txBody>
      </p:sp>
      <p:sp>
        <p:nvSpPr>
          <p:cNvPr id="5" name="TextBox 4"/>
          <p:cNvSpPr txBox="1"/>
          <p:nvPr/>
        </p:nvSpPr>
        <p:spPr>
          <a:xfrm>
            <a:off x="8728364" y="2890108"/>
            <a:ext cx="2760327" cy="769441"/>
          </a:xfrm>
          <a:prstGeom prst="rect">
            <a:avLst/>
          </a:prstGeom>
          <a:solidFill>
            <a:schemeClr val="bg1"/>
          </a:solidFill>
        </p:spPr>
        <p:txBody>
          <a:bodyPr wrap="square" rtlCol="0">
            <a:spAutoFit/>
          </a:bodyPr>
          <a:lstStyle/>
          <a:p>
            <a:pPr algn="r"/>
            <a:r>
              <a:rPr lang="en-GB" sz="1100" dirty="0"/>
              <a:t>S</a:t>
            </a:r>
            <a:r>
              <a:rPr lang="en-GB" sz="1100" dirty="0" smtClean="0"/>
              <a:t>ource: Herefordshire Council</a:t>
            </a:r>
          </a:p>
          <a:p>
            <a:pPr algn="r"/>
            <a:r>
              <a:rPr lang="en-GB" sz="1100" dirty="0" smtClean="0"/>
              <a:t>Date last updated: 10 September 2021</a:t>
            </a:r>
          </a:p>
          <a:p>
            <a:pPr algn="r"/>
            <a:r>
              <a:rPr lang="en-GB" sz="1100" dirty="0" smtClean="0"/>
              <a:t>Frequency of update: monthly but will be reported here quarterly</a:t>
            </a:r>
          </a:p>
        </p:txBody>
      </p:sp>
    </p:spTree>
    <p:extLst>
      <p:ext uri="{BB962C8B-B14F-4D97-AF65-F5344CB8AC3E}">
        <p14:creationId xmlns:p14="http://schemas.microsoft.com/office/powerpoint/2010/main" val="1317707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704020"/>
          </a:xfrm>
        </p:spPr>
        <p:txBody>
          <a:bodyPr>
            <a:normAutofit/>
          </a:bodyPr>
          <a:lstStyle/>
          <a:p>
            <a:r>
              <a:rPr lang="en-GB" sz="2800" dirty="0" smtClean="0"/>
              <a:t>Impact of ending the Universal Credit uplift</a:t>
            </a:r>
            <a:endParaRPr lang="en-GB" sz="2800" dirty="0"/>
          </a:p>
        </p:txBody>
      </p:sp>
      <p:sp>
        <p:nvSpPr>
          <p:cNvPr id="3" name="Content Placeholder 2"/>
          <p:cNvSpPr>
            <a:spLocks noGrp="1"/>
          </p:cNvSpPr>
          <p:nvPr>
            <p:ph idx="1"/>
          </p:nvPr>
        </p:nvSpPr>
        <p:spPr>
          <a:xfrm>
            <a:off x="279252" y="966651"/>
            <a:ext cx="11520000" cy="2114174"/>
          </a:xfrm>
          <a:ln>
            <a:solidFill>
              <a:srgbClr val="FFC000"/>
            </a:solidFill>
          </a:ln>
        </p:spPr>
        <p:txBody>
          <a:bodyPr>
            <a:normAutofit fontScale="77500" lnSpcReduction="20000"/>
          </a:bodyPr>
          <a:lstStyle/>
          <a:p>
            <a:pPr marL="0" indent="0">
              <a:lnSpc>
                <a:spcPct val="120000"/>
              </a:lnSpc>
              <a:buNone/>
            </a:pPr>
            <a:r>
              <a:rPr lang="en-US" sz="1800" dirty="0" smtClean="0"/>
              <a:t>Previous editions of this Summary have included commentary on the potential impact of the end of the £20 Universal Credit uplift in October on disadvantaged families.  This month the </a:t>
            </a:r>
            <a:r>
              <a:rPr lang="en-US" sz="1800" dirty="0" smtClean="0">
                <a:hlinkClick r:id="rId3"/>
              </a:rPr>
              <a:t>Joseph Rowntree Foundation </a:t>
            </a:r>
            <a:r>
              <a:rPr lang="en-US" sz="1800" dirty="0" smtClean="0"/>
              <a:t>has published more on this topic. According to JRF’s analysis:</a:t>
            </a:r>
          </a:p>
          <a:p>
            <a:pPr>
              <a:lnSpc>
                <a:spcPct val="120000"/>
              </a:lnSpc>
            </a:pPr>
            <a:r>
              <a:rPr lang="en-US" sz="1800" dirty="0" smtClean="0"/>
              <a:t>One in four UK parliamentary constituencies would see more than one in four of all families affected by the cut.</a:t>
            </a:r>
          </a:p>
          <a:p>
            <a:pPr>
              <a:lnSpc>
                <a:spcPct val="120000"/>
              </a:lnSpc>
            </a:pPr>
            <a:r>
              <a:rPr lang="en-US" sz="1800" dirty="0" smtClean="0"/>
              <a:t>On average, 21% of all working-age families (with or without children) will experience a £1,040 cut to their incomes.</a:t>
            </a:r>
          </a:p>
          <a:p>
            <a:pPr>
              <a:lnSpc>
                <a:spcPct val="120000"/>
              </a:lnSpc>
            </a:pPr>
            <a:r>
              <a:rPr lang="en-US" sz="1800" dirty="0" smtClean="0"/>
              <a:t>Over 400 constituencies are set to see over one in three children affected.</a:t>
            </a:r>
          </a:p>
          <a:p>
            <a:pPr marL="0" indent="0">
              <a:lnSpc>
                <a:spcPct val="120000"/>
              </a:lnSpc>
              <a:buNone/>
            </a:pPr>
            <a:r>
              <a:rPr lang="en-US" sz="1800" dirty="0" smtClean="0"/>
              <a:t>The table below shows the data for the two Herefordshire constituencies:</a:t>
            </a:r>
          </a:p>
          <a:p>
            <a:pPr marL="0" indent="0">
              <a:lnSpc>
                <a:spcPct val="110000"/>
              </a:lnSpc>
              <a:buNone/>
            </a:pPr>
            <a:endParaRPr lang="en-US" sz="1800" dirty="0"/>
          </a:p>
          <a:p>
            <a:pPr marL="0" indent="0">
              <a:lnSpc>
                <a:spcPct val="110000"/>
              </a:lnSpc>
              <a:buNone/>
            </a:pPr>
            <a:endParaRPr lang="en-US" sz="1800" dirty="0" smtClean="0"/>
          </a:p>
        </p:txBody>
      </p:sp>
      <p:graphicFrame>
        <p:nvGraphicFramePr>
          <p:cNvPr id="6" name="Object 5" descr="Table showing that in Hereford and South Herefordshire there are 6,870 families in receipt of Universal Credit or working tax credits (16.5%) including 4.030 families with children (36.3%).  In North Herefordshire there are 5,320 families in receipt of Universal Credit or working tax credits (15.3%) including 2.950 families with children (33.3%)." title="Numbers and percentages of familes in receipt of  Universal Credit or working tax credits in each Herefordshire parilamentary constituency"/>
          <p:cNvGraphicFramePr>
            <a:graphicFrameLocks noChangeAspect="1"/>
          </p:cNvGraphicFramePr>
          <p:nvPr>
            <p:extLst>
              <p:ext uri="{D42A27DB-BD31-4B8C-83A1-F6EECF244321}">
                <p14:modId xmlns:p14="http://schemas.microsoft.com/office/powerpoint/2010/main" val="1133248442"/>
              </p:ext>
            </p:extLst>
          </p:nvPr>
        </p:nvGraphicFramePr>
        <p:xfrm>
          <a:off x="279252" y="3190190"/>
          <a:ext cx="10653811" cy="2690221"/>
        </p:xfrm>
        <a:graphic>
          <a:graphicData uri="http://schemas.openxmlformats.org/presentationml/2006/ole">
            <mc:AlternateContent xmlns:mc="http://schemas.openxmlformats.org/markup-compatibility/2006">
              <mc:Choice xmlns:v="urn:schemas-microsoft-com:vml" Requires="v">
                <p:oleObj spid="_x0000_s1136" name="Worksheet" r:id="rId4" imgW="7581723" imgH="1914564" progId="Excel.Sheet.12">
                  <p:embed/>
                </p:oleObj>
              </mc:Choice>
              <mc:Fallback>
                <p:oleObj name="Worksheet" r:id="rId4" imgW="7581723" imgH="1914564" progId="Excel.Sheet.12">
                  <p:embed/>
                  <p:pic>
                    <p:nvPicPr>
                      <p:cNvPr id="0" name=""/>
                      <p:cNvPicPr/>
                      <p:nvPr/>
                    </p:nvPicPr>
                    <p:blipFill>
                      <a:blip r:embed="rId5"/>
                      <a:stretch>
                        <a:fillRect/>
                      </a:stretch>
                    </p:blipFill>
                    <p:spPr>
                      <a:xfrm>
                        <a:off x="279252" y="3190190"/>
                        <a:ext cx="10653811" cy="2690221"/>
                      </a:xfrm>
                      <a:prstGeom prst="rect">
                        <a:avLst/>
                      </a:prstGeom>
                      <a:ln>
                        <a:solidFill>
                          <a:schemeClr val="tx1"/>
                        </a:solidFill>
                      </a:ln>
                    </p:spPr>
                  </p:pic>
                </p:oleObj>
              </mc:Fallback>
            </mc:AlternateContent>
          </a:graphicData>
        </a:graphic>
      </p:graphicFrame>
      <p:sp>
        <p:nvSpPr>
          <p:cNvPr id="5" name="TextBox 4"/>
          <p:cNvSpPr txBox="1"/>
          <p:nvPr/>
        </p:nvSpPr>
        <p:spPr>
          <a:xfrm>
            <a:off x="2282253" y="6118822"/>
            <a:ext cx="2760327" cy="600164"/>
          </a:xfrm>
          <a:prstGeom prst="rect">
            <a:avLst/>
          </a:prstGeom>
          <a:solidFill>
            <a:schemeClr val="bg1"/>
          </a:solidFill>
        </p:spPr>
        <p:txBody>
          <a:bodyPr wrap="square" rtlCol="0">
            <a:spAutoFit/>
          </a:bodyPr>
          <a:lstStyle/>
          <a:p>
            <a:pPr algn="r"/>
            <a:r>
              <a:rPr lang="en-GB" sz="1100" dirty="0"/>
              <a:t>S</a:t>
            </a:r>
            <a:r>
              <a:rPr lang="en-GB" sz="1100" dirty="0" smtClean="0"/>
              <a:t>ource: Joseph Rowntree Foundation</a:t>
            </a:r>
          </a:p>
          <a:p>
            <a:pPr algn="r"/>
            <a:r>
              <a:rPr lang="en-GB" sz="1100" dirty="0" smtClean="0"/>
              <a:t>Date last updated: 26 August 2021</a:t>
            </a:r>
          </a:p>
          <a:p>
            <a:pPr algn="r"/>
            <a:r>
              <a:rPr lang="en-GB" sz="1100" dirty="0" smtClean="0"/>
              <a:t>Frequency of update: not known</a:t>
            </a:r>
          </a:p>
        </p:txBody>
      </p:sp>
    </p:spTree>
    <p:extLst>
      <p:ext uri="{BB962C8B-B14F-4D97-AF65-F5344CB8AC3E}">
        <p14:creationId xmlns:p14="http://schemas.microsoft.com/office/powerpoint/2010/main" val="4292186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34" y="143164"/>
            <a:ext cx="7278975" cy="549563"/>
          </a:xfrm>
        </p:spPr>
        <p:txBody>
          <a:bodyPr>
            <a:normAutofit/>
          </a:bodyPr>
          <a:lstStyle/>
          <a:p>
            <a:r>
              <a:rPr lang="en-GB" sz="2800" dirty="0" smtClean="0"/>
              <a:t>Children in receipt of Free School Meals</a:t>
            </a:r>
            <a:endParaRPr lang="en-GB" sz="2800" dirty="0"/>
          </a:p>
        </p:txBody>
      </p:sp>
      <p:sp>
        <p:nvSpPr>
          <p:cNvPr id="4" name="Text Placeholder 3"/>
          <p:cNvSpPr>
            <a:spLocks noGrp="1"/>
          </p:cNvSpPr>
          <p:nvPr>
            <p:ph type="body" sz="half" idx="2"/>
          </p:nvPr>
        </p:nvSpPr>
        <p:spPr>
          <a:xfrm>
            <a:off x="98486" y="783767"/>
            <a:ext cx="5570794" cy="4389124"/>
          </a:xfrm>
          <a:ln>
            <a:solidFill>
              <a:srgbClr val="FFC000"/>
            </a:solidFill>
          </a:ln>
        </p:spPr>
        <p:txBody>
          <a:bodyPr>
            <a:normAutofit fontScale="77500" lnSpcReduction="20000"/>
          </a:bodyPr>
          <a:lstStyle/>
          <a:p>
            <a:pPr marL="285750" indent="-285750">
              <a:lnSpc>
                <a:spcPct val="110000"/>
              </a:lnSpc>
              <a:buFont typeface="Arial" panose="020B0604020202020204" pitchFamily="34" charset="0"/>
              <a:buChar char="•"/>
            </a:pPr>
            <a:r>
              <a:rPr lang="en-GB" dirty="0" smtClean="0"/>
              <a:t>Nationally, we know that the COVID-19 pandemic has widened </a:t>
            </a:r>
            <a:r>
              <a:rPr lang="en-GB" dirty="0" smtClean="0">
                <a:hlinkClick r:id="rId3"/>
              </a:rPr>
              <a:t>socio-economic</a:t>
            </a:r>
            <a:r>
              <a:rPr lang="en-GB" dirty="0" smtClean="0"/>
              <a:t> and health inequalities with those in low-paid work more likely to have lost their jobs or seen a reduction in income, while at the same time having children at home increase their costs.</a:t>
            </a:r>
          </a:p>
          <a:p>
            <a:pPr marL="285750" indent="-285750">
              <a:lnSpc>
                <a:spcPct val="110000"/>
              </a:lnSpc>
              <a:buFont typeface="Arial" panose="020B0604020202020204" pitchFamily="34" charset="0"/>
              <a:buChar char="•"/>
            </a:pPr>
            <a:r>
              <a:rPr lang="en-GB" dirty="0" smtClean="0"/>
              <a:t>There has been national and local support </a:t>
            </a:r>
            <a:r>
              <a:rPr lang="en-GB" dirty="0"/>
              <a:t>to </a:t>
            </a:r>
            <a:r>
              <a:rPr lang="en-GB" dirty="0" smtClean="0"/>
              <a:t>help mitigate </a:t>
            </a:r>
            <a:r>
              <a:rPr lang="en-GB" dirty="0"/>
              <a:t>some of these </a:t>
            </a:r>
            <a:r>
              <a:rPr lang="en-GB" dirty="0" smtClean="0"/>
              <a:t>pressures, including vouchers so that those eligible for Free School Meals continued to receive them during lockdowns and school holidays.</a:t>
            </a:r>
          </a:p>
          <a:p>
            <a:pPr marL="285750" indent="-285750">
              <a:lnSpc>
                <a:spcPct val="110000"/>
              </a:lnSpc>
              <a:buFont typeface="Arial" panose="020B0604020202020204" pitchFamily="34" charset="0"/>
              <a:buChar char="•"/>
            </a:pPr>
            <a:r>
              <a:rPr lang="en-US" dirty="0"/>
              <a:t>The Covid Winter Grant Scheme provided supermarket vouchers to :-</a:t>
            </a:r>
          </a:p>
          <a:p>
            <a:pPr lvl="1">
              <a:lnSpc>
                <a:spcPct val="110000"/>
              </a:lnSpc>
            </a:pPr>
            <a:r>
              <a:rPr lang="en-US" dirty="0"/>
              <a:t>a. </a:t>
            </a:r>
            <a:r>
              <a:rPr lang="en-US" dirty="0" smtClean="0"/>
              <a:t>Pupils </a:t>
            </a:r>
            <a:r>
              <a:rPr lang="en-US" dirty="0"/>
              <a:t>in receipt of free of school meals</a:t>
            </a:r>
          </a:p>
          <a:p>
            <a:pPr lvl="1">
              <a:lnSpc>
                <a:spcPct val="110000"/>
              </a:lnSpc>
            </a:pPr>
            <a:r>
              <a:rPr lang="en-US" dirty="0"/>
              <a:t>b. </a:t>
            </a:r>
            <a:r>
              <a:rPr lang="en-US" dirty="0" smtClean="0"/>
              <a:t>Pre-school </a:t>
            </a:r>
            <a:r>
              <a:rPr lang="en-US" dirty="0"/>
              <a:t>children in receipt of pupil premium </a:t>
            </a:r>
          </a:p>
          <a:p>
            <a:pPr lvl="1">
              <a:lnSpc>
                <a:spcPct val="110000"/>
              </a:lnSpc>
            </a:pPr>
            <a:r>
              <a:rPr lang="en-US" dirty="0"/>
              <a:t>c. </a:t>
            </a:r>
            <a:r>
              <a:rPr lang="en-US" dirty="0" smtClean="0"/>
              <a:t>Disadvantage </a:t>
            </a:r>
            <a:r>
              <a:rPr lang="en-US" dirty="0"/>
              <a:t>students in college settings</a:t>
            </a:r>
          </a:p>
          <a:p>
            <a:pPr marL="742950" lvl="1" indent="-285750">
              <a:lnSpc>
                <a:spcPct val="110000"/>
              </a:lnSpc>
              <a:buFont typeface="Arial" panose="020B0604020202020204" pitchFamily="34" charset="0"/>
              <a:buChar char="•"/>
            </a:pPr>
            <a:r>
              <a:rPr lang="en-US" dirty="0"/>
              <a:t>At a value of £75 for Christmas break, £40 for February half term, £80 Easter break and £40 May half term, supporting in excess of 3,600 households. This funding is intended to provide food and also enable household funds to be redirected to pay utility bills.</a:t>
            </a:r>
          </a:p>
          <a:p>
            <a:pPr marL="285750" indent="-285750">
              <a:lnSpc>
                <a:spcPct val="110000"/>
              </a:lnSpc>
              <a:buFont typeface="Arial" panose="020B0604020202020204" pitchFamily="34" charset="0"/>
              <a:buChar char="•"/>
            </a:pPr>
            <a:r>
              <a:rPr lang="en-GB" dirty="0" smtClean="0"/>
              <a:t>In Herefordshire, the number of school age children in receipt of Free School Meals has increased steadily each term since the start of the 2019/20 school year.  Currently (Summer 2021 Term) there are 3,609 Herefordshire pupils in receipt of Free School Meals, with 15.2% of the school census population eligible .</a:t>
            </a:r>
            <a:endParaRPr lang="en-GB" dirty="0"/>
          </a:p>
        </p:txBody>
      </p:sp>
      <p:pic>
        <p:nvPicPr>
          <p:cNvPr id="6" name="Content Placeholder 5" descr="Bar chart showing numbers of school age children in receipt of Free School Meals in Herefordshire each term since the start of the 2019/20 academic year." title="Number of Herefordshire pupils in receipt of Free School Meals"/>
          <p:cNvPicPr>
            <a:picLocks noGrp="1" noChangeAspect="1"/>
          </p:cNvPicPr>
          <p:nvPr>
            <p:ph idx="1"/>
          </p:nvPr>
        </p:nvPicPr>
        <p:blipFill>
          <a:blip r:embed="rId4"/>
          <a:stretch>
            <a:fillRect/>
          </a:stretch>
        </p:blipFill>
        <p:spPr>
          <a:xfrm>
            <a:off x="5762238" y="783767"/>
            <a:ext cx="6302504" cy="3324081"/>
          </a:xfrm>
          <a:prstGeom prst="rect">
            <a:avLst/>
          </a:prstGeom>
          <a:ln>
            <a:solidFill>
              <a:schemeClr val="tx1"/>
            </a:solidFill>
          </a:ln>
        </p:spPr>
      </p:pic>
      <p:sp>
        <p:nvSpPr>
          <p:cNvPr id="8" name="TextBox 7"/>
          <p:cNvSpPr txBox="1"/>
          <p:nvPr/>
        </p:nvSpPr>
        <p:spPr>
          <a:xfrm>
            <a:off x="98485" y="5263931"/>
            <a:ext cx="11766752" cy="1538883"/>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lumMod val="65000"/>
                  </a:prstClr>
                </a:solidFill>
                <a:effectLst/>
                <a:uLnTx/>
                <a:uFillTx/>
                <a:latin typeface="Arial" panose="020B0604020202020204"/>
              </a:rPr>
              <a:t>Need to know:  </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white">
                    <a:lumMod val="65000"/>
                  </a:prstClr>
                </a:solidFill>
                <a:effectLst/>
                <a:uLnTx/>
                <a:uFillTx/>
                <a:latin typeface="Arial" panose="020B0604020202020204"/>
              </a:rPr>
              <a:t>Changes between April and September can be affected by changes in the cohort of pupils, as one year group leave school and another starts.</a:t>
            </a:r>
          </a:p>
          <a:p>
            <a:pPr marL="171450" lvl="0" indent="-171450">
              <a:spcBef>
                <a:spcPts val="300"/>
              </a:spcBef>
              <a:buFont typeface="Arial" panose="020B0604020202020204" pitchFamily="34" charset="0"/>
              <a:buChar char="•"/>
              <a:defRPr/>
            </a:pPr>
            <a:r>
              <a:rPr lang="en-US" sz="1200" dirty="0" smtClean="0">
                <a:solidFill>
                  <a:prstClr val="white">
                    <a:lumMod val="65000"/>
                  </a:prstClr>
                </a:solidFill>
              </a:rPr>
              <a:t>The </a:t>
            </a:r>
            <a:r>
              <a:rPr lang="en-US" sz="1200" dirty="0">
                <a:solidFill>
                  <a:prstClr val="white">
                    <a:lumMod val="65000"/>
                  </a:prstClr>
                </a:solidFill>
              </a:rPr>
              <a:t>increase </a:t>
            </a:r>
            <a:r>
              <a:rPr lang="en-US" sz="1200" dirty="0" smtClean="0">
                <a:solidFill>
                  <a:prstClr val="white">
                    <a:lumMod val="65000"/>
                  </a:prstClr>
                </a:solidFill>
              </a:rPr>
              <a:t>seen is economic and related </a:t>
            </a:r>
            <a:r>
              <a:rPr lang="en-US" sz="1200" dirty="0">
                <a:solidFill>
                  <a:prstClr val="white">
                    <a:lumMod val="65000"/>
                  </a:prstClr>
                </a:solidFill>
              </a:rPr>
              <a:t>to the </a:t>
            </a:r>
            <a:r>
              <a:rPr lang="en-US" sz="1200" dirty="0" smtClean="0">
                <a:solidFill>
                  <a:prstClr val="white">
                    <a:lumMod val="65000"/>
                  </a:prstClr>
                </a:solidFill>
              </a:rPr>
              <a:t>pandemic, which has </a:t>
            </a:r>
            <a:r>
              <a:rPr lang="en-US" sz="1200" dirty="0">
                <a:solidFill>
                  <a:prstClr val="white">
                    <a:lumMod val="65000"/>
                  </a:prstClr>
                </a:solidFill>
              </a:rPr>
              <a:t>had a significant impact </a:t>
            </a:r>
            <a:r>
              <a:rPr lang="en-US" sz="1200" dirty="0" smtClean="0">
                <a:solidFill>
                  <a:prstClr val="white">
                    <a:lumMod val="65000"/>
                  </a:prstClr>
                </a:solidFill>
              </a:rPr>
              <a:t>with the </a:t>
            </a:r>
            <a:r>
              <a:rPr lang="en-US" sz="1200" dirty="0">
                <a:solidFill>
                  <a:prstClr val="white">
                    <a:lumMod val="65000"/>
                  </a:prstClr>
                </a:solidFill>
              </a:rPr>
              <a:t>number of claimants for Universal Credit </a:t>
            </a:r>
            <a:r>
              <a:rPr lang="en-US" sz="1200" dirty="0" smtClean="0">
                <a:solidFill>
                  <a:prstClr val="white">
                    <a:lumMod val="65000"/>
                  </a:prstClr>
                </a:solidFill>
              </a:rPr>
              <a:t>increasing dramatically </a:t>
            </a:r>
            <a:r>
              <a:rPr lang="en-US" sz="1200" dirty="0">
                <a:solidFill>
                  <a:prstClr val="white">
                    <a:lumMod val="65000"/>
                  </a:prstClr>
                </a:solidFill>
              </a:rPr>
              <a:t>in the early stages of lock </a:t>
            </a:r>
            <a:r>
              <a:rPr lang="en-US" sz="1200" dirty="0" smtClean="0">
                <a:solidFill>
                  <a:prstClr val="white">
                    <a:lumMod val="65000"/>
                  </a:prstClr>
                </a:solidFill>
              </a:rPr>
              <a:t>down.  Other </a:t>
            </a:r>
            <a:r>
              <a:rPr lang="en-US" sz="1200" dirty="0">
                <a:solidFill>
                  <a:prstClr val="white">
                    <a:lumMod val="65000"/>
                  </a:prstClr>
                </a:solidFill>
              </a:rPr>
              <a:t>factors </a:t>
            </a:r>
            <a:r>
              <a:rPr lang="en-US" sz="1200" dirty="0" smtClean="0">
                <a:solidFill>
                  <a:prstClr val="white">
                    <a:lumMod val="65000"/>
                  </a:prstClr>
                </a:solidFill>
              </a:rPr>
              <a:t>include the </a:t>
            </a:r>
            <a:r>
              <a:rPr lang="en-US" sz="1200" dirty="0">
                <a:solidFill>
                  <a:prstClr val="white">
                    <a:lumMod val="65000"/>
                  </a:prstClr>
                </a:solidFill>
              </a:rPr>
              <a:t>financial incentives of ‘supermarket vouchers’ offered during holiday </a:t>
            </a:r>
            <a:r>
              <a:rPr lang="en-US" sz="1200" dirty="0" smtClean="0">
                <a:solidFill>
                  <a:prstClr val="white">
                    <a:lumMod val="65000"/>
                  </a:prstClr>
                </a:solidFill>
              </a:rPr>
              <a:t>periods; transitional </a:t>
            </a:r>
            <a:r>
              <a:rPr lang="en-US" sz="1200" dirty="0">
                <a:solidFill>
                  <a:prstClr val="white">
                    <a:lumMod val="65000"/>
                  </a:prstClr>
                </a:solidFill>
              </a:rPr>
              <a:t>protection meaning that no one falls out of </a:t>
            </a:r>
            <a:r>
              <a:rPr lang="en-US" sz="1200" dirty="0" smtClean="0">
                <a:solidFill>
                  <a:prstClr val="white">
                    <a:lumMod val="65000"/>
                  </a:prstClr>
                </a:solidFill>
              </a:rPr>
              <a:t>eligibility; Marcus Rashford’s </a:t>
            </a:r>
            <a:r>
              <a:rPr lang="en-US" sz="1200" dirty="0">
                <a:solidFill>
                  <a:prstClr val="white">
                    <a:lumMod val="65000"/>
                  </a:prstClr>
                </a:solidFill>
              </a:rPr>
              <a:t>campaign raising the profile of </a:t>
            </a:r>
            <a:r>
              <a:rPr lang="en-US" sz="1200" dirty="0" smtClean="0">
                <a:solidFill>
                  <a:prstClr val="white">
                    <a:lumMod val="65000"/>
                  </a:prstClr>
                </a:solidFill>
              </a:rPr>
              <a:t>FSM and reducing stigma, and more </a:t>
            </a:r>
            <a:r>
              <a:rPr lang="en-US" sz="1200" dirty="0">
                <a:solidFill>
                  <a:prstClr val="white">
                    <a:lumMod val="65000"/>
                  </a:prstClr>
                </a:solidFill>
              </a:rPr>
              <a:t>schools introducing nursery classes and thus opening eligibility to a wider </a:t>
            </a:r>
            <a:r>
              <a:rPr lang="en-US" sz="1200" dirty="0" smtClean="0">
                <a:solidFill>
                  <a:prstClr val="white">
                    <a:lumMod val="65000"/>
                  </a:prstClr>
                </a:solidFill>
              </a:rPr>
              <a:t>cohort.</a:t>
            </a:r>
            <a:endParaRPr lang="en-US" sz="1200" dirty="0">
              <a:solidFill>
                <a:prstClr val="white">
                  <a:lumMod val="65000"/>
                </a:prstClr>
              </a:solidFill>
            </a:endParaRP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p:txBody>
      </p:sp>
      <p:sp>
        <p:nvSpPr>
          <p:cNvPr id="7" name="TextBox 6"/>
          <p:cNvSpPr txBox="1"/>
          <p:nvPr/>
        </p:nvSpPr>
        <p:spPr>
          <a:xfrm>
            <a:off x="8913490" y="4311836"/>
            <a:ext cx="2951747" cy="784830"/>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S</a:t>
            </a: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ource: </a:t>
            </a: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Herefordshire Council </a:t>
            </a:r>
            <a:endPar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Date last updated: August 2021</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Frequency of update: termly in arrears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HC data lead: Education Performance Team</a:t>
            </a:r>
          </a:p>
        </p:txBody>
      </p:sp>
    </p:spTree>
    <p:extLst>
      <p:ext uri="{BB962C8B-B14F-4D97-AF65-F5344CB8AC3E}">
        <p14:creationId xmlns:p14="http://schemas.microsoft.com/office/powerpoint/2010/main" val="462266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Section 2: Unemployment and support for jobs</a:t>
            </a:r>
            <a:endParaRPr lang="en-GB" sz="3200" dirty="0"/>
          </a:p>
        </p:txBody>
      </p:sp>
      <p:sp>
        <p:nvSpPr>
          <p:cNvPr id="3" name="Content Placeholder 2"/>
          <p:cNvSpPr>
            <a:spLocks noGrp="1"/>
          </p:cNvSpPr>
          <p:nvPr>
            <p:ph idx="1"/>
          </p:nvPr>
        </p:nvSpPr>
        <p:spPr>
          <a:xfrm>
            <a:off x="287337" y="1479261"/>
            <a:ext cx="11520000" cy="4351338"/>
          </a:xfrm>
        </p:spPr>
        <p:txBody>
          <a:bodyPr>
            <a:normAutofit fontScale="92500" lnSpcReduction="20000"/>
          </a:bodyPr>
          <a:lstStyle/>
          <a:p>
            <a:r>
              <a:rPr lang="en-US" sz="2000" dirty="0"/>
              <a:t>Claimant count (unemployment-related benefits</a:t>
            </a:r>
            <a:r>
              <a:rPr lang="en-US" sz="2000" dirty="0" smtClean="0"/>
              <a:t>)</a:t>
            </a:r>
          </a:p>
          <a:p>
            <a:pPr lvl="1"/>
            <a:r>
              <a:rPr lang="en-US" sz="1600" dirty="0"/>
              <a:t>Claimant count: all </a:t>
            </a:r>
            <a:r>
              <a:rPr lang="en-US" sz="1600" dirty="0" smtClean="0"/>
              <a:t>ages</a:t>
            </a:r>
          </a:p>
          <a:p>
            <a:pPr lvl="1"/>
            <a:r>
              <a:rPr lang="en-US" sz="1600" dirty="0"/>
              <a:t>Claimant count as a proportion of all residents aged 16 to </a:t>
            </a:r>
            <a:r>
              <a:rPr lang="en-US" sz="1600" dirty="0" smtClean="0"/>
              <a:t>64</a:t>
            </a:r>
          </a:p>
          <a:p>
            <a:pPr lvl="1"/>
            <a:r>
              <a:rPr lang="en-US" sz="1600" dirty="0"/>
              <a:t>Claimant count by </a:t>
            </a:r>
            <a:r>
              <a:rPr lang="en-US" sz="1600" dirty="0" smtClean="0"/>
              <a:t>age</a:t>
            </a:r>
          </a:p>
          <a:p>
            <a:pPr lvl="1"/>
            <a:r>
              <a:rPr lang="en-US" sz="1600" dirty="0"/>
              <a:t>Claimant count: </a:t>
            </a:r>
            <a:r>
              <a:rPr lang="en-US" sz="1600" dirty="0" smtClean="0"/>
              <a:t>18-24s</a:t>
            </a:r>
          </a:p>
          <a:p>
            <a:pPr lvl="1"/>
            <a:r>
              <a:rPr lang="en-US" sz="1600" dirty="0"/>
              <a:t>Claimant count rate by ward </a:t>
            </a:r>
            <a:endParaRPr lang="en-US" sz="1600" dirty="0" smtClean="0"/>
          </a:p>
          <a:p>
            <a:pPr lvl="1"/>
            <a:r>
              <a:rPr lang="en-US" sz="1600" dirty="0"/>
              <a:t>Analysis of national claimant count trends</a:t>
            </a:r>
            <a:endParaRPr lang="en-US" sz="1600" dirty="0"/>
          </a:p>
          <a:p>
            <a:r>
              <a:rPr lang="en-US" sz="2000" dirty="0"/>
              <a:t>Model-based unemployment rate: trend</a:t>
            </a:r>
          </a:p>
          <a:p>
            <a:r>
              <a:rPr lang="en-US" sz="2000" dirty="0" smtClean="0"/>
              <a:t>Coronavirus </a:t>
            </a:r>
            <a:r>
              <a:rPr lang="en-US" sz="2000" dirty="0"/>
              <a:t>Job Retention Scheme (furlough) </a:t>
            </a:r>
            <a:endParaRPr lang="en-US" sz="2000" dirty="0" smtClean="0"/>
          </a:p>
          <a:p>
            <a:pPr lvl="1"/>
            <a:r>
              <a:rPr lang="en-US" sz="1600" dirty="0"/>
              <a:t>Furloughed employees: </a:t>
            </a:r>
            <a:r>
              <a:rPr lang="en-US" sz="1600" dirty="0" smtClean="0"/>
              <a:t>trend</a:t>
            </a:r>
          </a:p>
          <a:p>
            <a:pPr lvl="1"/>
            <a:r>
              <a:rPr lang="en-US" sz="1600" dirty="0" smtClean="0"/>
              <a:t>Number </a:t>
            </a:r>
            <a:r>
              <a:rPr lang="en-US" sz="1600" dirty="0"/>
              <a:t>of Herefordshire employments furloughed by industrial </a:t>
            </a:r>
            <a:r>
              <a:rPr lang="en-US" sz="1600" dirty="0" smtClean="0"/>
              <a:t>sector</a:t>
            </a:r>
          </a:p>
          <a:p>
            <a:pPr lvl="1"/>
            <a:r>
              <a:rPr lang="en-US" sz="1600" dirty="0"/>
              <a:t>Variation in furlough take-up rates (employments) across UK industrial sectors </a:t>
            </a:r>
            <a:endParaRPr lang="en-US" sz="1600" dirty="0" smtClean="0"/>
          </a:p>
          <a:p>
            <a:pPr lvl="1"/>
            <a:r>
              <a:rPr lang="en-US" sz="1600" dirty="0"/>
              <a:t>National variation in UK furlough rates by employer size</a:t>
            </a:r>
            <a:endParaRPr lang="en-US" sz="1600" dirty="0" smtClean="0"/>
          </a:p>
          <a:p>
            <a:r>
              <a:rPr lang="en-US" sz="2000" dirty="0" smtClean="0"/>
              <a:t>Self-employment </a:t>
            </a:r>
            <a:r>
              <a:rPr lang="en-US" sz="2000" dirty="0"/>
              <a:t>Income Support Scheme (SEISS) </a:t>
            </a:r>
            <a:endParaRPr lang="en-US" sz="2000" dirty="0" smtClean="0"/>
          </a:p>
          <a:p>
            <a:pPr lvl="1"/>
            <a:r>
              <a:rPr lang="en-US" sz="1600" dirty="0"/>
              <a:t>Claims made under the Self-employment Income Support Scheme (SEISS) – fifth </a:t>
            </a:r>
            <a:r>
              <a:rPr lang="en-US" sz="1600" dirty="0" smtClean="0"/>
              <a:t>grant</a:t>
            </a:r>
          </a:p>
          <a:p>
            <a:pPr lvl="1"/>
            <a:r>
              <a:rPr lang="en-US" sz="1600" dirty="0"/>
              <a:t>SEISS fifth grant take-up rate by industrial sector (UK)</a:t>
            </a:r>
            <a:endParaRPr lang="en-US" sz="1600" dirty="0" smtClean="0"/>
          </a:p>
          <a:p>
            <a:pPr lvl="1"/>
            <a:endParaRPr lang="en-GB" sz="1600" dirty="0"/>
          </a:p>
        </p:txBody>
      </p:sp>
    </p:spTree>
    <p:extLst>
      <p:ext uri="{BB962C8B-B14F-4D97-AF65-F5344CB8AC3E}">
        <p14:creationId xmlns:p14="http://schemas.microsoft.com/office/powerpoint/2010/main" val="1047033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494"/>
            <a:ext cx="11520000" cy="613954"/>
          </a:xfrm>
        </p:spPr>
        <p:txBody>
          <a:bodyPr>
            <a:normAutofit/>
          </a:bodyPr>
          <a:lstStyle/>
          <a:p>
            <a:r>
              <a:rPr lang="en-GB" sz="2800" dirty="0"/>
              <a:t>Claimant count: all ages</a:t>
            </a:r>
          </a:p>
        </p:txBody>
      </p:sp>
      <p:sp>
        <p:nvSpPr>
          <p:cNvPr id="8" name="TextBox 7"/>
          <p:cNvSpPr txBox="1"/>
          <p:nvPr/>
        </p:nvSpPr>
        <p:spPr>
          <a:xfrm>
            <a:off x="80211" y="614594"/>
            <a:ext cx="5114661" cy="4762842"/>
          </a:xfrm>
          <a:prstGeom prst="rect">
            <a:avLst/>
          </a:prstGeom>
          <a:noFill/>
          <a:ln>
            <a:solidFill>
              <a:schemeClr val="accent4"/>
            </a:solidFill>
          </a:ln>
        </p:spPr>
        <p:txBody>
          <a:bodyPr wrap="square" lIns="36000" rIns="36000" rtlCol="0">
            <a:spAutoFit/>
          </a:bodyPr>
          <a:lstStyle/>
          <a:p>
            <a:pPr marR="0" lvl="0" algn="l" defTabSz="914400" rtl="0" eaLnBrk="1" fontAlgn="auto" latinLnBrk="0" hangingPunct="1">
              <a:lnSpc>
                <a:spcPct val="100000"/>
              </a:lnSpc>
              <a:spcBef>
                <a:spcPts val="600"/>
              </a:spcBef>
              <a:spcAft>
                <a:spcPts val="0"/>
              </a:spcAft>
              <a:buClrTx/>
              <a:buSzTx/>
              <a:tabLst/>
              <a:defRPr/>
            </a:pPr>
            <a:r>
              <a:rPr kumimoji="0" lang="en-GB" b="1" i="0" u="none" strike="noStrike" kern="1200" cap="none" spc="0" normalizeH="0" baseline="0" noProof="0" dirty="0" smtClean="0">
                <a:ln>
                  <a:noFill/>
                </a:ln>
                <a:effectLst/>
                <a:uLnTx/>
                <a:uFillTx/>
                <a:latin typeface="Arial" panose="020B0604020202020204"/>
                <a:ea typeface="+mn-ea"/>
                <a:cs typeface="+mn-cs"/>
              </a:rPr>
              <a:t>Key points:</a:t>
            </a: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smtClean="0">
                <a:ln>
                  <a:noFill/>
                </a:ln>
                <a:solidFill>
                  <a:srgbClr val="282E2B"/>
                </a:solidFill>
                <a:effectLst/>
                <a:uLnTx/>
                <a:uFillTx/>
                <a:latin typeface="Arial" panose="020B0604020202020204" pitchFamily="34" charset="0"/>
                <a:cs typeface="Arial" panose="020B0604020202020204" pitchFamily="34" charset="0"/>
              </a:rPr>
              <a:t>3,700 </a:t>
            </a:r>
            <a:r>
              <a:rPr kumimoji="0" lang="en-GB" sz="1400" b="0" i="0" u="none" strike="noStrike" kern="1200" cap="none" spc="0" normalizeH="0" baseline="0" noProof="0" dirty="0">
                <a:ln>
                  <a:noFill/>
                </a:ln>
                <a:solidFill>
                  <a:srgbClr val="282E2B"/>
                </a:solidFill>
                <a:effectLst/>
                <a:uLnTx/>
                <a:uFillTx/>
                <a:latin typeface="Arial" panose="020B0604020202020204" pitchFamily="34" charset="0"/>
                <a:cs typeface="Arial" panose="020B0604020202020204" pitchFamily="34" charset="0"/>
              </a:rPr>
              <a:t>people </a:t>
            </a:r>
            <a:r>
              <a:rPr kumimoji="0" lang="en-GB" sz="1400" b="0" i="0" u="none" strike="noStrike" kern="1200" cap="none" spc="0" normalizeH="0" baseline="0" noProof="0" dirty="0" smtClean="0">
                <a:ln>
                  <a:noFill/>
                </a:ln>
                <a:solidFill>
                  <a:srgbClr val="282E2B"/>
                </a:solidFill>
                <a:effectLst/>
                <a:uLnTx/>
                <a:uFillTx/>
                <a:latin typeface="Arial" panose="020B0604020202020204" pitchFamily="34" charset="0"/>
                <a:cs typeface="Arial" panose="020B0604020202020204" pitchFamily="34" charset="0"/>
              </a:rPr>
              <a:t>aged 16+ claiming </a:t>
            </a:r>
            <a:r>
              <a:rPr kumimoji="0" lang="en-GB" sz="1400" b="1" i="0" u="none" strike="noStrike" kern="1200" cap="none" spc="0" normalizeH="0" baseline="0" noProof="0" dirty="0">
                <a:ln>
                  <a:noFill/>
                </a:ln>
                <a:solidFill>
                  <a:srgbClr val="282E2B"/>
                </a:solidFill>
                <a:effectLst/>
                <a:uLnTx/>
                <a:uFillTx/>
                <a:latin typeface="Arial" panose="020B0604020202020204" pitchFamily="34" charset="0"/>
                <a:cs typeface="Arial" panose="020B0604020202020204" pitchFamily="34" charset="0"/>
              </a:rPr>
              <a:t>unemployment</a:t>
            </a:r>
            <a:r>
              <a:rPr kumimoji="0" lang="en-GB" sz="1400" b="0" i="0" u="none" strike="noStrike" kern="1200" cap="none" spc="0" normalizeH="0" baseline="0" noProof="0" dirty="0">
                <a:ln>
                  <a:noFill/>
                </a:ln>
                <a:solidFill>
                  <a:srgbClr val="282E2B"/>
                </a:solidFill>
                <a:effectLst/>
                <a:uLnTx/>
                <a:uFillTx/>
                <a:latin typeface="Arial" panose="020B0604020202020204" pitchFamily="34" charset="0"/>
                <a:cs typeface="Arial" panose="020B0604020202020204" pitchFamily="34" charset="0"/>
              </a:rPr>
              <a:t> related </a:t>
            </a:r>
            <a:r>
              <a:rPr kumimoji="0" lang="en-GB" sz="1400" b="0" i="0" u="none" strike="noStrike" kern="1200" cap="none" spc="0" normalizeH="0" baseline="0" noProof="0" dirty="0" smtClean="0">
                <a:ln>
                  <a:noFill/>
                </a:ln>
                <a:solidFill>
                  <a:srgbClr val="282E2B"/>
                </a:solidFill>
                <a:effectLst/>
                <a:uLnTx/>
                <a:uFillTx/>
                <a:latin typeface="Arial" panose="020B0604020202020204" pitchFamily="34" charset="0"/>
                <a:cs typeface="Arial" panose="020B0604020202020204" pitchFamily="34" charset="0"/>
              </a:rPr>
              <a:t>benefits*</a:t>
            </a:r>
            <a:r>
              <a:rPr lang="en-GB" sz="1400" dirty="0">
                <a:solidFill>
                  <a:srgbClr val="282E2B"/>
                </a:solidFill>
                <a:latin typeface="Arial" panose="020B0604020202020204" pitchFamily="34" charset="0"/>
                <a:cs typeface="Arial" panose="020B0604020202020204" pitchFamily="34" charset="0"/>
              </a:rPr>
              <a:t> </a:t>
            </a:r>
            <a:r>
              <a:rPr kumimoji="0" lang="en-GB" sz="1400" b="0" i="0" u="none" strike="noStrike" kern="1200" cap="none" spc="0" normalizeH="0" baseline="0" noProof="0" dirty="0" smtClean="0">
                <a:ln>
                  <a:noFill/>
                </a:ln>
                <a:solidFill>
                  <a:srgbClr val="282E2B"/>
                </a:solidFill>
                <a:effectLst/>
                <a:uLnTx/>
                <a:uFillTx/>
                <a:latin typeface="Arial" panose="020B0604020202020204" pitchFamily="34" charset="0"/>
                <a:cs typeface="Arial" panose="020B0604020202020204" pitchFamily="34" charset="0"/>
              </a:rPr>
              <a:t>in August 2021</a:t>
            </a:r>
            <a:endParaRPr lang="en-GB" sz="1400" dirty="0">
              <a:solidFill>
                <a:srgbClr val="282E2B"/>
              </a:solidFill>
              <a:latin typeface="Arial" panose="020B0604020202020204" pitchFamily="34" charset="0"/>
              <a:cs typeface="Arial" panose="020B0604020202020204" pitchFamily="34" charset="0"/>
            </a:endParaRP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GB" sz="1400" dirty="0" smtClean="0">
                <a:solidFill>
                  <a:srgbClr val="282E2B"/>
                </a:solidFill>
                <a:latin typeface="Arial" panose="020B0604020202020204" pitchFamily="34" charset="0"/>
                <a:cs typeface="Arial" panose="020B0604020202020204" pitchFamily="34" charset="0"/>
              </a:rPr>
              <a:t>Staying steady at a similar level that was seen at the beginning of the pandemic in April 2020 (at the start of first lockdown)</a:t>
            </a:r>
          </a:p>
          <a:p>
            <a:pPr marL="637200" lvl="1" indent="-180000">
              <a:spcBef>
                <a:spcPts val="300"/>
              </a:spcBef>
              <a:spcAft>
                <a:spcPts val="300"/>
              </a:spcAft>
              <a:buFont typeface="Arial" panose="020B0604020202020204" pitchFamily="34" charset="0"/>
              <a:buChar char="•"/>
              <a:defRPr/>
            </a:pPr>
            <a:r>
              <a:rPr lang="en-GB" sz="1200" dirty="0" smtClean="0">
                <a:solidFill>
                  <a:srgbClr val="282E2B"/>
                </a:solidFill>
                <a:latin typeface="Arial" panose="020B0604020202020204" pitchFamily="34" charset="0"/>
                <a:cs typeface="Arial" panose="020B0604020202020204" pitchFamily="34" charset="0"/>
              </a:rPr>
              <a:t>The lowest level seen since April 2020</a:t>
            </a:r>
          </a:p>
          <a:p>
            <a:pPr marL="637200" lvl="1" indent="-180000">
              <a:spcBef>
                <a:spcPts val="300"/>
              </a:spcBef>
              <a:spcAft>
                <a:spcPts val="300"/>
              </a:spcAft>
              <a:buFont typeface="Arial" panose="020B0604020202020204" pitchFamily="34" charset="0"/>
              <a:buChar char="•"/>
              <a:defRPr/>
            </a:pPr>
            <a:r>
              <a:rPr lang="en-GB" sz="1200" dirty="0">
                <a:solidFill>
                  <a:srgbClr val="282E2B"/>
                </a:solidFill>
                <a:latin typeface="Arial" panose="020B0604020202020204" pitchFamily="34" charset="0"/>
                <a:cs typeface="Arial" panose="020B0604020202020204" pitchFamily="34" charset="0"/>
              </a:rPr>
              <a:t>About </a:t>
            </a:r>
            <a:r>
              <a:rPr lang="en-GB" sz="1200" dirty="0" smtClean="0">
                <a:solidFill>
                  <a:srgbClr val="282E2B"/>
                </a:solidFill>
                <a:latin typeface="Arial" panose="020B0604020202020204" pitchFamily="34" charset="0"/>
                <a:cs typeface="Arial" panose="020B0604020202020204" pitchFamily="34" charset="0"/>
              </a:rPr>
              <a:t>1,300 </a:t>
            </a:r>
            <a:r>
              <a:rPr lang="en-GB" sz="1200" dirty="0">
                <a:solidFill>
                  <a:srgbClr val="282E2B"/>
                </a:solidFill>
                <a:latin typeface="Arial" panose="020B0604020202020204" pitchFamily="34" charset="0"/>
                <a:cs typeface="Arial" panose="020B0604020202020204" pitchFamily="34" charset="0"/>
              </a:rPr>
              <a:t>fewer than the peaks of 5,000 last May and </a:t>
            </a:r>
            <a:r>
              <a:rPr lang="en-GB" sz="1200" dirty="0" smtClean="0">
                <a:solidFill>
                  <a:srgbClr val="282E2B"/>
                </a:solidFill>
                <a:latin typeface="Arial" panose="020B0604020202020204" pitchFamily="34" charset="0"/>
                <a:cs typeface="Arial" panose="020B0604020202020204" pitchFamily="34" charset="0"/>
              </a:rPr>
              <a:t>August</a:t>
            </a:r>
          </a:p>
          <a:p>
            <a:pPr lvl="1">
              <a:spcBef>
                <a:spcPts val="300"/>
              </a:spcBef>
              <a:spcAft>
                <a:spcPts val="300"/>
              </a:spcAft>
              <a:defRPr/>
            </a:pPr>
            <a:r>
              <a:rPr lang="en-GB" sz="1200" dirty="0" smtClean="0">
                <a:solidFill>
                  <a:srgbClr val="282E2B"/>
                </a:solidFill>
                <a:latin typeface="Arial" panose="020B0604020202020204" pitchFamily="34" charset="0"/>
                <a:cs typeface="Arial" panose="020B0604020202020204" pitchFamily="34" charset="0"/>
              </a:rPr>
              <a:t>, but have generally remained at record highs since May </a:t>
            </a:r>
          </a:p>
          <a:p>
            <a:pPr marL="180000" lvl="0" indent="-180000">
              <a:spcBef>
                <a:spcPts val="300"/>
              </a:spcBef>
              <a:spcAft>
                <a:spcPts val="300"/>
              </a:spcAft>
              <a:buFont typeface="Arial" panose="020B0604020202020204" pitchFamily="34" charset="0"/>
              <a:buChar char="•"/>
              <a:defRPr/>
            </a:pPr>
            <a:r>
              <a:rPr lang="en-GB" sz="1400" dirty="0" smtClean="0">
                <a:solidFill>
                  <a:srgbClr val="282E2B"/>
                </a:solidFill>
                <a:latin typeface="Arial" panose="020B0604020202020204" pitchFamily="34" charset="0"/>
                <a:cs typeface="Arial" panose="020B0604020202020204" pitchFamily="34" charset="0"/>
              </a:rPr>
              <a:t>Less than double the number in March 2020 (+75%), </a:t>
            </a:r>
            <a:r>
              <a:rPr lang="en-GB" sz="1400" dirty="0" smtClean="0">
                <a:solidFill>
                  <a:srgbClr val="282E2B"/>
                </a:solidFill>
                <a:cs typeface="Arial" panose="020B0604020202020204" pitchFamily="34" charset="0"/>
              </a:rPr>
              <a:t>compared to</a:t>
            </a:r>
            <a:r>
              <a:rPr lang="en-GB" sz="1400" dirty="0" smtClean="0"/>
              <a:t> </a:t>
            </a:r>
            <a:r>
              <a:rPr lang="en-GB" sz="1400" dirty="0"/>
              <a:t>England as a whole it is </a:t>
            </a:r>
            <a:r>
              <a:rPr lang="en-GB" sz="1400" dirty="0" smtClean="0"/>
              <a:t>+76%.</a:t>
            </a:r>
            <a:endParaRPr lang="en-GB" sz="1400" dirty="0" smtClean="0">
              <a:solidFill>
                <a:srgbClr val="282E2B"/>
              </a:solidFill>
              <a:cs typeface="Arial" panose="020B0604020202020204" pitchFamily="34" charset="0"/>
            </a:endParaRPr>
          </a:p>
          <a:p>
            <a:pPr marL="540000" lvl="1" indent="-180000">
              <a:spcBef>
                <a:spcPts val="300"/>
              </a:spcBef>
              <a:spcAft>
                <a:spcPts val="300"/>
              </a:spcAft>
              <a:buFont typeface="Arial" panose="020B0604020202020204" pitchFamily="34" charset="0"/>
              <a:buChar char="•"/>
              <a:defRPr/>
            </a:pPr>
            <a:r>
              <a:rPr lang="en-GB" sz="1200" dirty="0" smtClean="0">
                <a:solidFill>
                  <a:srgbClr val="282E2B"/>
                </a:solidFill>
                <a:latin typeface="Arial" panose="020B0604020202020204" pitchFamily="34" charset="0"/>
                <a:cs typeface="Arial" panose="020B0604020202020204" pitchFamily="34" charset="0"/>
              </a:rPr>
              <a:t>Around 600 </a:t>
            </a:r>
            <a:r>
              <a:rPr lang="en-GB" sz="1200" dirty="0">
                <a:solidFill>
                  <a:srgbClr val="282E2B"/>
                </a:solidFill>
                <a:latin typeface="Arial" panose="020B0604020202020204" pitchFamily="34" charset="0"/>
                <a:cs typeface="Arial" panose="020B0604020202020204" pitchFamily="34" charset="0"/>
              </a:rPr>
              <a:t>more </a:t>
            </a:r>
            <a:r>
              <a:rPr lang="en-GB" sz="1200" dirty="0" smtClean="0">
                <a:solidFill>
                  <a:srgbClr val="282E2B"/>
                </a:solidFill>
                <a:latin typeface="Arial" panose="020B0604020202020204" pitchFamily="34" charset="0"/>
                <a:cs typeface="Arial" panose="020B0604020202020204" pitchFamily="34" charset="0"/>
              </a:rPr>
              <a:t>claimants than peak due to </a:t>
            </a:r>
            <a:r>
              <a:rPr lang="en-GB" sz="1200" dirty="0">
                <a:solidFill>
                  <a:srgbClr val="282E2B"/>
                </a:solidFill>
                <a:latin typeface="Arial" panose="020B0604020202020204" pitchFamily="34" charset="0"/>
                <a:cs typeface="Arial" panose="020B0604020202020204" pitchFamily="34" charset="0"/>
              </a:rPr>
              <a:t>2008-09 </a:t>
            </a:r>
            <a:r>
              <a:rPr lang="en-GB" sz="1200" dirty="0" smtClean="0">
                <a:solidFill>
                  <a:srgbClr val="282E2B"/>
                </a:solidFill>
                <a:latin typeface="Arial" panose="020B0604020202020204" pitchFamily="34" charset="0"/>
                <a:cs typeface="Arial" panose="020B0604020202020204" pitchFamily="34" charset="0"/>
              </a:rPr>
              <a:t>recession</a:t>
            </a:r>
          </a:p>
          <a:p>
            <a:pPr marL="360000" lvl="1">
              <a:spcBef>
                <a:spcPts val="300"/>
              </a:spcBef>
              <a:spcAft>
                <a:spcPts val="300"/>
              </a:spcAft>
              <a:defRPr/>
            </a:pPr>
            <a:endParaRPr lang="en-GB" sz="1200" dirty="0" smtClean="0">
              <a:solidFill>
                <a:srgbClr val="282E2B"/>
              </a:solidFill>
              <a:latin typeface="Arial" panose="020B0604020202020204" pitchFamily="34" charset="0"/>
              <a:cs typeface="Arial" panose="020B0604020202020204" pitchFamily="34" charset="0"/>
            </a:endParaRPr>
          </a:p>
          <a:p>
            <a:pPr lvl="0">
              <a:spcBef>
                <a:spcPts val="600"/>
              </a:spcBef>
              <a:defRPr/>
            </a:pPr>
            <a:r>
              <a:rPr lang="en-GB" sz="1400" b="1" dirty="0">
                <a:solidFill>
                  <a:srgbClr val="282E2B"/>
                </a:solidFill>
              </a:rPr>
              <a:t>What this doesn’t tell us:</a:t>
            </a:r>
          </a:p>
          <a:p>
            <a:pPr marL="180000" indent="-180000">
              <a:spcBef>
                <a:spcPts val="300"/>
              </a:spcBef>
              <a:spcAft>
                <a:spcPts val="300"/>
              </a:spcAft>
              <a:buFont typeface="Arial" panose="020B0604020202020204" pitchFamily="34" charset="0"/>
              <a:buChar char="•"/>
              <a:defRPr/>
            </a:pPr>
            <a:r>
              <a:rPr lang="en-GB" sz="1200" dirty="0">
                <a:solidFill>
                  <a:srgbClr val="282E2B"/>
                </a:solidFill>
                <a:latin typeface="Arial" panose="020B0604020202020204" pitchFamily="34" charset="0"/>
                <a:cs typeface="Arial" panose="020B0604020202020204" pitchFamily="34" charset="0"/>
              </a:rPr>
              <a:t>Claimant count is NOT a full measure of unemployment, but it is the most timely </a:t>
            </a:r>
            <a:r>
              <a:rPr lang="en-GB" sz="1200" dirty="0" smtClean="0">
                <a:solidFill>
                  <a:srgbClr val="282E2B"/>
                </a:solidFill>
                <a:latin typeface="Arial" panose="020B0604020202020204" pitchFamily="34" charset="0"/>
                <a:cs typeface="Arial" panose="020B0604020202020204" pitchFamily="34" charset="0"/>
              </a:rPr>
              <a:t>indicator</a:t>
            </a:r>
          </a:p>
          <a:p>
            <a:pPr marL="180000" indent="-180000">
              <a:spcBef>
                <a:spcPts val="300"/>
              </a:spcBef>
              <a:spcAft>
                <a:spcPts val="300"/>
              </a:spcAft>
              <a:buFont typeface="Arial" panose="020B0604020202020204" pitchFamily="34" charset="0"/>
              <a:buChar char="•"/>
              <a:defRPr/>
            </a:pPr>
            <a:r>
              <a:rPr lang="en-GB" sz="1200" dirty="0" smtClean="0">
                <a:solidFill>
                  <a:srgbClr val="282E2B"/>
                </a:solidFill>
                <a:latin typeface="Arial" panose="020B0604020202020204" pitchFamily="34" charset="0"/>
                <a:cs typeface="Arial" panose="020B0604020202020204" pitchFamily="34" charset="0"/>
              </a:rPr>
              <a:t>We don’t know which sectors jobs have been lost from</a:t>
            </a:r>
          </a:p>
          <a:p>
            <a:pPr marL="180000" indent="-180000">
              <a:spcBef>
                <a:spcPts val="300"/>
              </a:spcBef>
              <a:spcAft>
                <a:spcPts val="300"/>
              </a:spcAft>
              <a:buFont typeface="Arial" panose="020B0604020202020204" pitchFamily="34" charset="0"/>
              <a:buChar char="•"/>
              <a:defRPr/>
            </a:pPr>
            <a:r>
              <a:rPr lang="en-GB" sz="1200" dirty="0" smtClean="0">
                <a:solidFill>
                  <a:srgbClr val="282E2B"/>
                </a:solidFill>
                <a:latin typeface="Arial" panose="020B0604020202020204" pitchFamily="34" charset="0"/>
                <a:cs typeface="Arial" panose="020B0604020202020204" pitchFamily="34" charset="0"/>
              </a:rPr>
              <a:t>Some jobs will have been protected by government support schemes</a:t>
            </a:r>
            <a:endParaRPr lang="en-GB" sz="1200" dirty="0">
              <a:solidFill>
                <a:srgbClr val="282E2B"/>
              </a:solidFill>
              <a:latin typeface="Arial" panose="020B0604020202020204" pitchFamily="34" charset="0"/>
              <a:cs typeface="Arial" panose="020B0604020202020204" pitchFamily="34" charset="0"/>
            </a:endParaRPr>
          </a:p>
        </p:txBody>
      </p:sp>
      <p:sp>
        <p:nvSpPr>
          <p:cNvPr id="9" name="TextBox 8"/>
          <p:cNvSpPr txBox="1"/>
          <p:nvPr/>
        </p:nvSpPr>
        <p:spPr>
          <a:xfrm>
            <a:off x="5275082" y="4784966"/>
            <a:ext cx="4349209" cy="1154162"/>
          </a:xfrm>
          <a:prstGeom prst="rect">
            <a:avLst/>
          </a:prstGeom>
          <a:solidFill>
            <a:schemeClr val="bg1"/>
          </a:solidFill>
          <a:ln>
            <a:solidFill>
              <a:schemeClr val="bg1">
                <a:lumMod val="50000"/>
              </a:schemeClr>
            </a:solidFill>
          </a:ln>
        </p:spPr>
        <p:txBody>
          <a:bodyPr wrap="square" lIns="36000" rIns="36000" rtlCol="0">
            <a:spAutoFit/>
          </a:bodyPr>
          <a:lstStyle/>
          <a:p>
            <a:r>
              <a:rPr lang="en-GB" sz="1200" b="1" i="1" dirty="0" smtClean="0">
                <a:solidFill>
                  <a:schemeClr val="bg1">
                    <a:lumMod val="50000"/>
                  </a:schemeClr>
                </a:solidFill>
              </a:rPr>
              <a:t>! Need to know !</a:t>
            </a:r>
          </a:p>
          <a:p>
            <a:r>
              <a:rPr lang="en-US" sz="1100" dirty="0" smtClean="0">
                <a:solidFill>
                  <a:schemeClr val="bg1">
                    <a:lumMod val="50000"/>
                  </a:schemeClr>
                </a:solidFill>
              </a:rPr>
              <a:t>* Includes people </a:t>
            </a:r>
            <a:r>
              <a:rPr lang="en-US" sz="1100" dirty="0">
                <a:solidFill>
                  <a:schemeClr val="bg1">
                    <a:lumMod val="50000"/>
                  </a:schemeClr>
                </a:solidFill>
              </a:rPr>
              <a:t>claiming Jobseeker's Allowance plus those </a:t>
            </a:r>
            <a:r>
              <a:rPr lang="en-US" sz="1100" dirty="0" smtClean="0">
                <a:solidFill>
                  <a:schemeClr val="bg1">
                    <a:lumMod val="50000"/>
                  </a:schemeClr>
                </a:solidFill>
              </a:rPr>
              <a:t>claiming </a:t>
            </a:r>
            <a:r>
              <a:rPr lang="en-US" sz="1100" dirty="0">
                <a:solidFill>
                  <a:schemeClr val="bg1">
                    <a:lumMod val="50000"/>
                  </a:schemeClr>
                </a:solidFill>
              </a:rPr>
              <a:t>Universal Credit </a:t>
            </a:r>
            <a:r>
              <a:rPr lang="en-US" sz="1100" dirty="0" smtClean="0">
                <a:solidFill>
                  <a:schemeClr val="bg1">
                    <a:lumMod val="50000"/>
                  </a:schemeClr>
                </a:solidFill>
              </a:rPr>
              <a:t>who </a:t>
            </a:r>
            <a:r>
              <a:rPr lang="en-US" sz="1100" dirty="0">
                <a:solidFill>
                  <a:schemeClr val="bg1">
                    <a:lumMod val="50000"/>
                  </a:schemeClr>
                </a:solidFill>
              </a:rPr>
              <a:t>are required to </a:t>
            </a:r>
            <a:r>
              <a:rPr lang="en-US" sz="1100" dirty="0" smtClean="0">
                <a:solidFill>
                  <a:schemeClr val="bg1">
                    <a:lumMod val="50000"/>
                  </a:schemeClr>
                </a:solidFill>
              </a:rPr>
              <a:t>seek </a:t>
            </a:r>
            <a:r>
              <a:rPr lang="en-US" sz="1100" dirty="0">
                <a:solidFill>
                  <a:schemeClr val="bg1">
                    <a:lumMod val="50000"/>
                  </a:schemeClr>
                </a:solidFill>
              </a:rPr>
              <a:t>and be available </a:t>
            </a:r>
            <a:r>
              <a:rPr lang="en-US" sz="1100" dirty="0" smtClean="0">
                <a:solidFill>
                  <a:schemeClr val="bg1">
                    <a:lumMod val="50000"/>
                  </a:schemeClr>
                </a:solidFill>
              </a:rPr>
              <a:t>for </a:t>
            </a:r>
            <a:r>
              <a:rPr lang="en-US" sz="1100" dirty="0">
                <a:solidFill>
                  <a:schemeClr val="bg1">
                    <a:lumMod val="50000"/>
                  </a:schemeClr>
                </a:solidFill>
              </a:rPr>
              <a:t>work</a:t>
            </a:r>
            <a:r>
              <a:rPr lang="en-US" sz="1100" dirty="0" smtClean="0">
                <a:solidFill>
                  <a:schemeClr val="bg1">
                    <a:lumMod val="50000"/>
                  </a:schemeClr>
                </a:solidFill>
              </a:rPr>
              <a:t>.</a:t>
            </a:r>
          </a:p>
          <a:p>
            <a:r>
              <a:rPr lang="en-GB" sz="1100" dirty="0" smtClean="0">
                <a:solidFill>
                  <a:schemeClr val="bg1">
                    <a:lumMod val="50000"/>
                  </a:schemeClr>
                </a:solidFill>
              </a:rPr>
              <a:t>Month-by-month comparisons are </a:t>
            </a:r>
            <a:r>
              <a:rPr lang="en-US" sz="1100" dirty="0">
                <a:solidFill>
                  <a:schemeClr val="bg1">
                    <a:lumMod val="50000"/>
                  </a:schemeClr>
                </a:solidFill>
              </a:rPr>
              <a:t>difficult as previous data is often revised</a:t>
            </a:r>
            <a:endParaRPr lang="en-GB" sz="1100" dirty="0" smtClean="0">
              <a:solidFill>
                <a:schemeClr val="bg1">
                  <a:lumMod val="50000"/>
                </a:schemeClr>
              </a:solidFill>
            </a:endParaRPr>
          </a:p>
        </p:txBody>
      </p:sp>
      <p:sp>
        <p:nvSpPr>
          <p:cNvPr id="6" name="TextBox 5"/>
          <p:cNvSpPr txBox="1"/>
          <p:nvPr/>
        </p:nvSpPr>
        <p:spPr>
          <a:xfrm>
            <a:off x="9688943" y="4980563"/>
            <a:ext cx="2404734" cy="769441"/>
          </a:xfrm>
          <a:prstGeom prst="rect">
            <a:avLst/>
          </a:prstGeom>
          <a:solidFill>
            <a:schemeClr val="bg1"/>
          </a:solidFill>
        </p:spPr>
        <p:txBody>
          <a:bodyPr wrap="square" rtlCol="0">
            <a:spAutoFit/>
          </a:bodyPr>
          <a:lstStyle/>
          <a:p>
            <a:pPr algn="r"/>
            <a:r>
              <a:rPr lang="en-GB" sz="1100" dirty="0"/>
              <a:t>S</a:t>
            </a:r>
            <a:r>
              <a:rPr lang="en-GB" sz="1100" dirty="0" smtClean="0"/>
              <a:t>ource: ONS/</a:t>
            </a:r>
            <a:r>
              <a:rPr lang="en-GB" sz="1100" dirty="0" smtClean="0">
                <a:hlinkClick r:id="rId2"/>
              </a:rPr>
              <a:t>NOMIS</a:t>
            </a:r>
            <a:r>
              <a:rPr lang="en-GB" sz="1100" dirty="0"/>
              <a:t/>
            </a:r>
            <a:br>
              <a:rPr lang="en-GB" sz="1100" dirty="0"/>
            </a:br>
            <a:r>
              <a:rPr lang="en-GB" sz="1100" dirty="0" smtClean="0"/>
              <a:t>Date last updated: 14 Sept. 2021</a:t>
            </a:r>
          </a:p>
          <a:p>
            <a:pPr algn="r"/>
            <a:r>
              <a:rPr lang="en-GB" sz="1100" dirty="0" smtClean="0"/>
              <a:t>Frequency of update: monthly</a:t>
            </a:r>
          </a:p>
          <a:p>
            <a:pPr algn="r"/>
            <a:r>
              <a:rPr lang="en-GB" sz="1100" dirty="0" smtClean="0"/>
              <a:t>HC data lead: Intelligence Unit</a:t>
            </a:r>
          </a:p>
        </p:txBody>
      </p:sp>
      <p:pic>
        <p:nvPicPr>
          <p:cNvPr id="3" name="Picture 2" descr="A column chart showing claimant counts in Herefordshire since January 2020."/>
          <p:cNvPicPr>
            <a:picLocks noChangeAspect="1"/>
          </p:cNvPicPr>
          <p:nvPr/>
        </p:nvPicPr>
        <p:blipFill>
          <a:blip r:embed="rId3"/>
          <a:stretch>
            <a:fillRect/>
          </a:stretch>
        </p:blipFill>
        <p:spPr>
          <a:xfrm>
            <a:off x="5406545" y="614594"/>
            <a:ext cx="6323975" cy="3996351"/>
          </a:xfrm>
          <a:prstGeom prst="rect">
            <a:avLst/>
          </a:prstGeom>
        </p:spPr>
      </p:pic>
    </p:spTree>
    <p:extLst>
      <p:ext uri="{BB962C8B-B14F-4D97-AF65-F5344CB8AC3E}">
        <p14:creationId xmlns:p14="http://schemas.microsoft.com/office/powerpoint/2010/main" val="40551138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226545"/>
          </a:xfrm>
        </p:spPr>
        <p:txBody>
          <a:bodyPr>
            <a:noAutofit/>
          </a:bodyPr>
          <a:lstStyle/>
          <a:p>
            <a:r>
              <a:rPr lang="en-GB" sz="2800" dirty="0" smtClean="0"/>
              <a:t>Claimant count as a proportion of all residents aged 16 to 64</a:t>
            </a:r>
            <a:endParaRPr lang="en-GB" sz="2800" dirty="0"/>
          </a:p>
        </p:txBody>
      </p:sp>
      <p:sp>
        <p:nvSpPr>
          <p:cNvPr id="11" name="TextBox 10"/>
          <p:cNvSpPr txBox="1"/>
          <p:nvPr/>
        </p:nvSpPr>
        <p:spPr>
          <a:xfrm>
            <a:off x="96983" y="904349"/>
            <a:ext cx="2470726" cy="3701013"/>
          </a:xfrm>
          <a:prstGeom prst="rect">
            <a:avLst/>
          </a:prstGeom>
          <a:noFill/>
          <a:ln>
            <a:solidFill>
              <a:schemeClr val="accent4"/>
            </a:solidFill>
          </a:ln>
        </p:spPr>
        <p:txBody>
          <a:bodyPr wrap="square" lIns="36000" rIns="36000" rtlCol="0">
            <a:spAutoFit/>
          </a:bodyPr>
          <a:lstStyle/>
          <a:p>
            <a:pPr marR="0" lvl="0" algn="l" defTabSz="914400" rtl="0" eaLnBrk="1" fontAlgn="auto" latinLnBrk="0" hangingPunct="1">
              <a:lnSpc>
                <a:spcPct val="100000"/>
              </a:lnSpc>
              <a:spcBef>
                <a:spcPts val="600"/>
              </a:spcBef>
              <a:spcAft>
                <a:spcPts val="0"/>
              </a:spcAft>
              <a:buClrTx/>
              <a:buSzTx/>
              <a:tabLst/>
              <a:defRPr/>
            </a:pPr>
            <a:r>
              <a:rPr kumimoji="0" lang="en-GB" sz="1600" b="1" i="0" u="none" strike="noStrike" kern="1200" cap="none" spc="0" normalizeH="0" baseline="0" noProof="0" dirty="0" smtClean="0">
                <a:ln>
                  <a:noFill/>
                </a:ln>
                <a:effectLst/>
                <a:uLnTx/>
                <a:uFillTx/>
                <a:latin typeface="Arial" panose="020B0604020202020204"/>
                <a:ea typeface="+mn-ea"/>
                <a:cs typeface="+mn-cs"/>
              </a:rPr>
              <a:t>Key points:</a:t>
            </a:r>
          </a:p>
          <a:p>
            <a:endParaRPr lang="en-GB" sz="1200" dirty="0" smtClean="0"/>
          </a:p>
          <a:p>
            <a:r>
              <a:rPr lang="en-GB" sz="1200" dirty="0" smtClean="0"/>
              <a:t>The </a:t>
            </a:r>
            <a:r>
              <a:rPr lang="en-GB" sz="1200" dirty="0"/>
              <a:t>Herefordshire claimant count as a proportion of the working age population has increased but started from a lower base and remains significantly lower than in the West Midlands and England as a whole.</a:t>
            </a:r>
          </a:p>
          <a:p>
            <a:pPr marL="360000" lvl="1">
              <a:spcBef>
                <a:spcPts val="300"/>
              </a:spcBef>
              <a:spcAft>
                <a:spcPts val="300"/>
              </a:spcAft>
              <a:defRPr/>
            </a:pPr>
            <a:endParaRPr lang="en-GB" sz="1100" dirty="0" smtClean="0">
              <a:solidFill>
                <a:srgbClr val="282E2B"/>
              </a:solidFill>
              <a:latin typeface="Arial" panose="020B0604020202020204" pitchFamily="34" charset="0"/>
              <a:cs typeface="Arial" panose="020B0604020202020204" pitchFamily="34" charset="0"/>
            </a:endParaRPr>
          </a:p>
          <a:p>
            <a:pPr lvl="0">
              <a:spcBef>
                <a:spcPts val="600"/>
              </a:spcBef>
              <a:defRPr/>
            </a:pPr>
            <a:r>
              <a:rPr lang="en-GB" sz="1200" b="1" dirty="0">
                <a:solidFill>
                  <a:srgbClr val="282E2B"/>
                </a:solidFill>
              </a:rPr>
              <a:t>What this doesn’t tell us:</a:t>
            </a:r>
          </a:p>
          <a:p>
            <a:pPr marL="180000" indent="-180000">
              <a:spcBef>
                <a:spcPts val="300"/>
              </a:spcBef>
              <a:spcAft>
                <a:spcPts val="300"/>
              </a:spcAft>
              <a:buFont typeface="Arial" panose="020B0604020202020204" pitchFamily="34" charset="0"/>
              <a:buChar char="•"/>
              <a:defRPr/>
            </a:pPr>
            <a:r>
              <a:rPr lang="en-GB" sz="1100" dirty="0">
                <a:solidFill>
                  <a:srgbClr val="282E2B"/>
                </a:solidFill>
                <a:latin typeface="Arial" panose="020B0604020202020204" pitchFamily="34" charset="0"/>
                <a:cs typeface="Arial" panose="020B0604020202020204" pitchFamily="34" charset="0"/>
              </a:rPr>
              <a:t>Claimant count is NOT a full measure of unemployment, but it is the most timely </a:t>
            </a:r>
            <a:r>
              <a:rPr lang="en-GB" sz="1100" dirty="0" smtClean="0">
                <a:solidFill>
                  <a:srgbClr val="282E2B"/>
                </a:solidFill>
                <a:latin typeface="Arial" panose="020B0604020202020204" pitchFamily="34" charset="0"/>
                <a:cs typeface="Arial" panose="020B0604020202020204" pitchFamily="34" charset="0"/>
              </a:rPr>
              <a:t>indicator</a:t>
            </a:r>
          </a:p>
          <a:p>
            <a:pPr marL="180000" indent="-180000">
              <a:spcBef>
                <a:spcPts val="300"/>
              </a:spcBef>
              <a:spcAft>
                <a:spcPts val="300"/>
              </a:spcAft>
              <a:buFont typeface="Arial" panose="020B0604020202020204" pitchFamily="34" charset="0"/>
              <a:buChar char="•"/>
              <a:defRPr/>
            </a:pPr>
            <a:r>
              <a:rPr lang="en-GB" sz="1100" dirty="0" smtClean="0">
                <a:solidFill>
                  <a:srgbClr val="282E2B"/>
                </a:solidFill>
                <a:latin typeface="Arial" panose="020B0604020202020204" pitchFamily="34" charset="0"/>
                <a:cs typeface="Arial" panose="020B0604020202020204" pitchFamily="34" charset="0"/>
              </a:rPr>
              <a:t>We don’t know which sectors jobs have been lost from</a:t>
            </a:r>
          </a:p>
          <a:p>
            <a:pPr marL="180000" indent="-180000">
              <a:spcBef>
                <a:spcPts val="300"/>
              </a:spcBef>
              <a:spcAft>
                <a:spcPts val="300"/>
              </a:spcAft>
              <a:buFont typeface="Arial" panose="020B0604020202020204" pitchFamily="34" charset="0"/>
              <a:buChar char="•"/>
              <a:defRPr/>
            </a:pPr>
            <a:r>
              <a:rPr lang="en-GB" sz="1100" dirty="0" smtClean="0">
                <a:solidFill>
                  <a:srgbClr val="282E2B"/>
                </a:solidFill>
                <a:latin typeface="Arial" panose="020B0604020202020204" pitchFamily="34" charset="0"/>
                <a:cs typeface="Arial" panose="020B0604020202020204" pitchFamily="34" charset="0"/>
              </a:rPr>
              <a:t>Some jobs will have been protected by government support schemes</a:t>
            </a:r>
            <a:endParaRPr lang="en-GB" sz="1100" dirty="0">
              <a:solidFill>
                <a:srgbClr val="282E2B"/>
              </a:solidFill>
              <a:latin typeface="Arial" panose="020B0604020202020204" pitchFamily="34" charset="0"/>
              <a:cs typeface="Arial" panose="020B0604020202020204" pitchFamily="34" charset="0"/>
            </a:endParaRPr>
          </a:p>
        </p:txBody>
      </p:sp>
      <p:sp>
        <p:nvSpPr>
          <p:cNvPr id="7" name="TextBox 6" descr="Line graph showing the trend in the claimant count rate in Herefordshire, England and the West Midlands since January 2008 expressed as a proportion of all residents aged 16 to 64."/>
          <p:cNvSpPr txBox="1"/>
          <p:nvPr/>
        </p:nvSpPr>
        <p:spPr>
          <a:xfrm>
            <a:off x="251945" y="4882109"/>
            <a:ext cx="11196451" cy="1123384"/>
          </a:xfrm>
          <a:prstGeom prst="rect">
            <a:avLst/>
          </a:prstGeom>
          <a:noFill/>
          <a:ln>
            <a:solidFill>
              <a:schemeClr val="bg1">
                <a:lumMod val="65000"/>
              </a:schemeClr>
            </a:solidFill>
          </a:ln>
        </p:spPr>
        <p:txBody>
          <a:bodyPr wrap="square" rtlCol="0">
            <a:spAutoFit/>
          </a:bodyPr>
          <a:lstStyle/>
          <a:p>
            <a:r>
              <a:rPr lang="en-GB" sz="1200" b="1" i="1" dirty="0" smtClean="0">
                <a:solidFill>
                  <a:schemeClr val="bg1">
                    <a:lumMod val="50000"/>
                  </a:schemeClr>
                </a:solidFill>
              </a:rPr>
              <a:t>Need to know:  </a:t>
            </a:r>
          </a:p>
          <a:p>
            <a:r>
              <a:rPr lang="en-US" sz="1100" dirty="0" smtClean="0">
                <a:solidFill>
                  <a:schemeClr val="bg1">
                    <a:lumMod val="50000"/>
                  </a:schemeClr>
                </a:solidFill>
              </a:rPr>
              <a:t>The </a:t>
            </a:r>
            <a:r>
              <a:rPr lang="en-US" sz="1100" dirty="0">
                <a:solidFill>
                  <a:schemeClr val="bg1">
                    <a:lumMod val="50000"/>
                  </a:schemeClr>
                </a:solidFill>
              </a:rPr>
              <a:t>residence-based proportion shown in this chart is the official measure below national/regional level. It is available for local authorities, constituencies, travel to work areas, regions and countries and </a:t>
            </a:r>
            <a:r>
              <a:rPr lang="en-US" sz="1100" dirty="0" smtClean="0">
                <a:solidFill>
                  <a:schemeClr val="bg1">
                    <a:lumMod val="50000"/>
                  </a:schemeClr>
                </a:solidFill>
              </a:rPr>
              <a:t>expresses </a:t>
            </a:r>
            <a:r>
              <a:rPr lang="en-US" sz="1100" dirty="0">
                <a:solidFill>
                  <a:schemeClr val="bg1">
                    <a:lumMod val="50000"/>
                  </a:schemeClr>
                </a:solidFill>
              </a:rPr>
              <a:t>the number of claimants as a percentage of the population aged 16-64, sourced from the mid-year population estimates. At national/regional level the official measure is the workplace-based rate, but this measure can be used to compare national/regional areas with smaller areas (e.g. local authorities) to ensure comparison of like with like.   Although the claimant count rate is one official measure of unemployment, a more accurate measure of the unemployment rate is derived from the Labour Force Survey.  For more </a:t>
            </a:r>
            <a:r>
              <a:rPr lang="en-US" sz="1100" dirty="0" smtClean="0">
                <a:solidFill>
                  <a:schemeClr val="bg1">
                    <a:lumMod val="50000"/>
                  </a:schemeClr>
                </a:solidFill>
              </a:rPr>
              <a:t>information </a:t>
            </a:r>
            <a:r>
              <a:rPr lang="en-US" sz="1100" dirty="0">
                <a:solidFill>
                  <a:schemeClr val="bg1">
                    <a:lumMod val="50000"/>
                  </a:schemeClr>
                </a:solidFill>
              </a:rPr>
              <a:t>see </a:t>
            </a:r>
            <a:r>
              <a:rPr lang="en-US" sz="1100" dirty="0" smtClean="0">
                <a:solidFill>
                  <a:schemeClr val="bg1">
                    <a:lumMod val="50000"/>
                  </a:schemeClr>
                </a:solidFill>
              </a:rPr>
              <a:t>ONS/NOMIS </a:t>
            </a:r>
            <a:r>
              <a:rPr lang="en-US" sz="1100" dirty="0">
                <a:solidFill>
                  <a:schemeClr val="bg1">
                    <a:lumMod val="50000"/>
                  </a:schemeClr>
                </a:solidFill>
              </a:rPr>
              <a:t>or the Economics Help website.</a:t>
            </a:r>
            <a:endParaRPr lang="en-GB" sz="1100" dirty="0">
              <a:solidFill>
                <a:schemeClr val="bg1">
                  <a:lumMod val="50000"/>
                </a:schemeClr>
              </a:solidFill>
            </a:endParaRPr>
          </a:p>
        </p:txBody>
      </p:sp>
      <p:sp>
        <p:nvSpPr>
          <p:cNvPr id="9" name="TextBox 8"/>
          <p:cNvSpPr txBox="1"/>
          <p:nvPr/>
        </p:nvSpPr>
        <p:spPr>
          <a:xfrm>
            <a:off x="6668654" y="6128028"/>
            <a:ext cx="2513445" cy="769441"/>
          </a:xfrm>
          <a:prstGeom prst="rect">
            <a:avLst/>
          </a:prstGeom>
          <a:noFill/>
        </p:spPr>
        <p:txBody>
          <a:bodyPr wrap="square" rtlCol="0">
            <a:spAutoFit/>
          </a:bodyPr>
          <a:lstStyle/>
          <a:p>
            <a:pPr algn="r"/>
            <a:r>
              <a:rPr lang="en-GB" sz="1100" dirty="0" smtClean="0"/>
              <a:t>Data source:  ONS/</a:t>
            </a:r>
            <a:r>
              <a:rPr lang="en-GB" sz="1100" dirty="0" smtClean="0">
                <a:hlinkClick r:id="rId2"/>
              </a:rPr>
              <a:t>NOMIS</a:t>
            </a:r>
            <a:r>
              <a:rPr lang="en-GB" sz="1100" dirty="0" smtClean="0"/>
              <a:t>.  </a:t>
            </a:r>
          </a:p>
          <a:p>
            <a:pPr algn="r"/>
            <a:r>
              <a:rPr lang="en-GB" sz="1100" dirty="0" smtClean="0"/>
              <a:t>Last updated: 14 Sept. 2021</a:t>
            </a:r>
          </a:p>
          <a:p>
            <a:pPr algn="r"/>
            <a:r>
              <a:rPr lang="en-GB" sz="1100" dirty="0" smtClean="0"/>
              <a:t>Frequency of update: monthly</a:t>
            </a:r>
          </a:p>
          <a:p>
            <a:pPr algn="r"/>
            <a:r>
              <a:rPr lang="en-GB" sz="1100" dirty="0"/>
              <a:t>HC data lead: Intelligence </a:t>
            </a:r>
            <a:r>
              <a:rPr lang="en-GB" sz="1100" dirty="0" smtClean="0"/>
              <a:t>Unit</a:t>
            </a:r>
            <a:endParaRPr lang="en-GB" sz="1100" dirty="0"/>
          </a:p>
        </p:txBody>
      </p:sp>
      <p:pic>
        <p:nvPicPr>
          <p:cNvPr id="5" name="Picture 4" descr="Claimant count as a proportion of all residents aged 16 to 64 for Herefordshire, England and the West Midlands."/>
          <p:cNvPicPr>
            <a:picLocks noChangeAspect="1"/>
          </p:cNvPicPr>
          <p:nvPr/>
        </p:nvPicPr>
        <p:blipFill>
          <a:blip r:embed="rId3"/>
          <a:stretch>
            <a:fillRect/>
          </a:stretch>
        </p:blipFill>
        <p:spPr>
          <a:xfrm>
            <a:off x="2812773" y="797847"/>
            <a:ext cx="8497607" cy="3987119"/>
          </a:xfrm>
          <a:prstGeom prst="rect">
            <a:avLst/>
          </a:prstGeom>
        </p:spPr>
      </p:pic>
    </p:spTree>
    <p:extLst>
      <p:ext uri="{BB962C8B-B14F-4D97-AF65-F5344CB8AC3E}">
        <p14:creationId xmlns:p14="http://schemas.microsoft.com/office/powerpoint/2010/main" val="26374271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5"/>
            <a:ext cx="11520000" cy="427355"/>
          </a:xfrm>
        </p:spPr>
        <p:txBody>
          <a:bodyPr>
            <a:noAutofit/>
          </a:bodyPr>
          <a:lstStyle/>
          <a:p>
            <a:r>
              <a:rPr lang="en-GB" sz="2800" dirty="0" smtClean="0"/>
              <a:t>Claimant count by age</a:t>
            </a:r>
            <a:endParaRPr lang="en-GB" sz="2800" dirty="0"/>
          </a:p>
        </p:txBody>
      </p:sp>
      <p:sp>
        <p:nvSpPr>
          <p:cNvPr id="6" name="TextBox 5"/>
          <p:cNvSpPr txBox="1"/>
          <p:nvPr/>
        </p:nvSpPr>
        <p:spPr>
          <a:xfrm>
            <a:off x="194973" y="921385"/>
            <a:ext cx="4423209" cy="3870290"/>
          </a:xfrm>
          <a:prstGeom prst="rect">
            <a:avLst/>
          </a:prstGeom>
          <a:noFill/>
          <a:ln>
            <a:solidFill>
              <a:schemeClr val="accent4"/>
            </a:solidFill>
          </a:ln>
        </p:spPr>
        <p:txBody>
          <a:bodyPr wrap="square" lIns="36000" rIns="36000" rtlCol="0">
            <a:spAutoFit/>
          </a:bodyPr>
          <a:lstStyle/>
          <a:p>
            <a:pPr marR="0" lvl="0" algn="l" defTabSz="914400" rtl="0" eaLnBrk="1" fontAlgn="auto" latinLnBrk="0" hangingPunct="1">
              <a:lnSpc>
                <a:spcPct val="100000"/>
              </a:lnSpc>
              <a:spcBef>
                <a:spcPts val="600"/>
              </a:spcBef>
              <a:spcAft>
                <a:spcPts val="0"/>
              </a:spcAft>
              <a:buClrTx/>
              <a:buSzTx/>
              <a:tabLst/>
              <a:defRPr/>
            </a:pPr>
            <a:r>
              <a:rPr kumimoji="0" lang="en-GB" b="1" i="0" u="none" strike="noStrike" kern="1200" cap="none" spc="0" normalizeH="0" baseline="0" noProof="0" dirty="0" smtClean="0">
                <a:ln>
                  <a:noFill/>
                </a:ln>
                <a:effectLst/>
                <a:uLnTx/>
                <a:uFillTx/>
                <a:latin typeface="Arial" panose="020B0604020202020204"/>
                <a:ea typeface="+mn-ea"/>
                <a:cs typeface="+mn-cs"/>
              </a:rPr>
              <a:t>Key points:</a:t>
            </a:r>
          </a:p>
          <a:p>
            <a:pPr marL="180000" lvl="0" indent="-180000">
              <a:spcBef>
                <a:spcPts val="300"/>
              </a:spcBef>
              <a:spcAft>
                <a:spcPts val="300"/>
              </a:spcAft>
              <a:buFont typeface="Arial" panose="020B0604020202020204" pitchFamily="34" charset="0"/>
              <a:buChar char="•"/>
              <a:defRPr/>
            </a:pPr>
            <a:r>
              <a:rPr lang="en-US" sz="1400" dirty="0">
                <a:solidFill>
                  <a:srgbClr val="282E2B"/>
                </a:solidFill>
                <a:latin typeface="Arial" panose="020B0604020202020204" pitchFamily="34" charset="0"/>
                <a:cs typeface="Arial" panose="020B0604020202020204" pitchFamily="34" charset="0"/>
              </a:rPr>
              <a:t>The number of claimants in the different age-groups in Herefordshire have increased proportionately to each </a:t>
            </a:r>
            <a:r>
              <a:rPr lang="en-US" sz="1400" dirty="0" smtClean="0">
                <a:solidFill>
                  <a:srgbClr val="282E2B"/>
                </a:solidFill>
                <a:latin typeface="Arial" panose="020B0604020202020204" pitchFamily="34" charset="0"/>
                <a:cs typeface="Arial" panose="020B0604020202020204" pitchFamily="34" charset="0"/>
              </a:rPr>
              <a:t>other during the pandemic.</a:t>
            </a:r>
            <a:r>
              <a:rPr lang="en-US" sz="1400" dirty="0">
                <a:solidFill>
                  <a:srgbClr val="282E2B"/>
                </a:solidFill>
                <a:latin typeface="Arial" panose="020B0604020202020204" pitchFamily="34" charset="0"/>
                <a:cs typeface="Arial" panose="020B0604020202020204" pitchFamily="34" charset="0"/>
              </a:rPr>
              <a:t>  </a:t>
            </a:r>
            <a:endParaRPr lang="en-US" sz="1400" dirty="0" smtClean="0">
              <a:solidFill>
                <a:srgbClr val="282E2B"/>
              </a:solidFill>
              <a:latin typeface="Arial" panose="020B0604020202020204" pitchFamily="34" charset="0"/>
              <a:cs typeface="Arial" panose="020B0604020202020204" pitchFamily="34" charset="0"/>
            </a:endParaRPr>
          </a:p>
          <a:p>
            <a:pPr marL="180000" lvl="0" indent="-180000">
              <a:spcBef>
                <a:spcPts val="300"/>
              </a:spcBef>
              <a:spcAft>
                <a:spcPts val="300"/>
              </a:spcAft>
              <a:buFont typeface="Arial" panose="020B0604020202020204" pitchFamily="34" charset="0"/>
              <a:buChar char="•"/>
              <a:defRPr/>
            </a:pPr>
            <a:r>
              <a:rPr lang="en-GB" sz="1400" dirty="0" smtClean="0"/>
              <a:t>Currently, the </a:t>
            </a:r>
            <a:r>
              <a:rPr lang="en-GB" sz="1400" dirty="0"/>
              <a:t>proportion of claimants in the age group 25-50 were 3% higher and the proportion in age group 18-24 were 3% fewer than that in January 2020 while the proportions for 50+ remaining the same </a:t>
            </a:r>
            <a:r>
              <a:rPr lang="en-GB" sz="1400" dirty="0" smtClean="0"/>
              <a:t>as </a:t>
            </a:r>
            <a:r>
              <a:rPr lang="en-GB" sz="1400" dirty="0"/>
              <a:t>in January 2020.</a:t>
            </a:r>
            <a:br>
              <a:rPr lang="en-GB" sz="1400" dirty="0"/>
            </a:br>
            <a:endParaRPr lang="en-GB" sz="1400" dirty="0" smtClean="0">
              <a:solidFill>
                <a:srgbClr val="282E2B"/>
              </a:solidFill>
              <a:cs typeface="Arial" panose="020B0604020202020204" pitchFamily="34" charset="0"/>
            </a:endParaRPr>
          </a:p>
          <a:p>
            <a:pPr lvl="0">
              <a:spcBef>
                <a:spcPts val="600"/>
              </a:spcBef>
              <a:defRPr/>
            </a:pPr>
            <a:r>
              <a:rPr lang="en-GB" sz="1400" b="1" dirty="0">
                <a:solidFill>
                  <a:srgbClr val="282E2B"/>
                </a:solidFill>
              </a:rPr>
              <a:t>What this doesn’t tell us:</a:t>
            </a:r>
          </a:p>
          <a:p>
            <a:pPr marL="180000" indent="-180000">
              <a:spcBef>
                <a:spcPts val="300"/>
              </a:spcBef>
              <a:spcAft>
                <a:spcPts val="300"/>
              </a:spcAft>
              <a:buFont typeface="Arial" panose="020B0604020202020204" pitchFamily="34" charset="0"/>
              <a:buChar char="•"/>
              <a:defRPr/>
            </a:pPr>
            <a:r>
              <a:rPr lang="en-GB" sz="1200" dirty="0">
                <a:solidFill>
                  <a:srgbClr val="282E2B"/>
                </a:solidFill>
                <a:latin typeface="Arial" panose="020B0604020202020204" pitchFamily="34" charset="0"/>
                <a:cs typeface="Arial" panose="020B0604020202020204" pitchFamily="34" charset="0"/>
              </a:rPr>
              <a:t>Claimant count is NOT a full measure of unemployment, but it is the most timely </a:t>
            </a:r>
            <a:r>
              <a:rPr lang="en-GB" sz="1200" dirty="0" smtClean="0">
                <a:solidFill>
                  <a:srgbClr val="282E2B"/>
                </a:solidFill>
                <a:latin typeface="Arial" panose="020B0604020202020204" pitchFamily="34" charset="0"/>
                <a:cs typeface="Arial" panose="020B0604020202020204" pitchFamily="34" charset="0"/>
              </a:rPr>
              <a:t>indicator</a:t>
            </a:r>
          </a:p>
          <a:p>
            <a:pPr marL="180000" indent="-180000">
              <a:spcBef>
                <a:spcPts val="300"/>
              </a:spcBef>
              <a:spcAft>
                <a:spcPts val="300"/>
              </a:spcAft>
              <a:buFont typeface="Arial" panose="020B0604020202020204" pitchFamily="34" charset="0"/>
              <a:buChar char="•"/>
              <a:defRPr/>
            </a:pPr>
            <a:r>
              <a:rPr lang="en-GB" sz="1200" dirty="0" smtClean="0">
                <a:solidFill>
                  <a:srgbClr val="282E2B"/>
                </a:solidFill>
                <a:latin typeface="Arial" panose="020B0604020202020204" pitchFamily="34" charset="0"/>
                <a:cs typeface="Arial" panose="020B0604020202020204" pitchFamily="34" charset="0"/>
              </a:rPr>
              <a:t>We don’t know which sectors jobs have been lost from</a:t>
            </a:r>
          </a:p>
          <a:p>
            <a:pPr marL="180000" indent="-180000">
              <a:spcBef>
                <a:spcPts val="300"/>
              </a:spcBef>
              <a:spcAft>
                <a:spcPts val="300"/>
              </a:spcAft>
              <a:buFont typeface="Arial" panose="020B0604020202020204" pitchFamily="34" charset="0"/>
              <a:buChar char="•"/>
              <a:defRPr/>
            </a:pPr>
            <a:r>
              <a:rPr lang="en-GB" sz="1200" dirty="0" smtClean="0">
                <a:solidFill>
                  <a:srgbClr val="282E2B"/>
                </a:solidFill>
                <a:latin typeface="Arial" panose="020B0604020202020204" pitchFamily="34" charset="0"/>
                <a:cs typeface="Arial" panose="020B0604020202020204" pitchFamily="34" charset="0"/>
              </a:rPr>
              <a:t>Some jobs will have been protected by government support schemes</a:t>
            </a:r>
            <a:endParaRPr lang="en-GB" sz="1200" dirty="0">
              <a:solidFill>
                <a:srgbClr val="282E2B"/>
              </a:solidFill>
              <a:latin typeface="Arial" panose="020B0604020202020204" pitchFamily="34" charset="0"/>
              <a:cs typeface="Arial" panose="020B0604020202020204" pitchFamily="34" charset="0"/>
            </a:endParaRPr>
          </a:p>
        </p:txBody>
      </p:sp>
      <p:sp>
        <p:nvSpPr>
          <p:cNvPr id="10" name="TextBox 9"/>
          <p:cNvSpPr txBox="1"/>
          <p:nvPr/>
        </p:nvSpPr>
        <p:spPr>
          <a:xfrm>
            <a:off x="9498160" y="5187798"/>
            <a:ext cx="2418615" cy="769441"/>
          </a:xfrm>
          <a:prstGeom prst="rect">
            <a:avLst/>
          </a:prstGeom>
          <a:solidFill>
            <a:schemeClr val="bg1"/>
          </a:solidFill>
        </p:spPr>
        <p:txBody>
          <a:bodyPr wrap="square" rtlCol="0">
            <a:spAutoFit/>
          </a:bodyPr>
          <a:lstStyle/>
          <a:p>
            <a:pPr algn="r"/>
            <a:r>
              <a:rPr lang="en-GB" sz="1100" dirty="0" smtClean="0"/>
              <a:t>Data source: ONS/</a:t>
            </a:r>
            <a:r>
              <a:rPr lang="en-GB" sz="1100" dirty="0" smtClean="0">
                <a:hlinkClick r:id="rId2"/>
              </a:rPr>
              <a:t>NOMIS</a:t>
            </a:r>
            <a:endParaRPr lang="en-GB" sz="1100" dirty="0" smtClean="0"/>
          </a:p>
          <a:p>
            <a:pPr algn="r"/>
            <a:r>
              <a:rPr lang="en-GB" sz="1100" dirty="0" smtClean="0"/>
              <a:t>Date last updated: 14 Sept. 2021</a:t>
            </a:r>
          </a:p>
          <a:p>
            <a:pPr algn="r"/>
            <a:r>
              <a:rPr lang="en-GB" sz="1100" dirty="0" smtClean="0"/>
              <a:t>Frequency of update: monthly</a:t>
            </a:r>
          </a:p>
          <a:p>
            <a:pPr algn="r"/>
            <a:r>
              <a:rPr lang="en-GB" sz="1100" dirty="0" smtClean="0"/>
              <a:t>HC data lead: Intelligence Unit</a:t>
            </a:r>
          </a:p>
        </p:txBody>
      </p:sp>
      <p:pic>
        <p:nvPicPr>
          <p:cNvPr id="5" name="Picture 4" descr="Area chart showing the numbers of claimants by age groups since January 2020."/>
          <p:cNvPicPr>
            <a:picLocks noChangeAspect="1"/>
          </p:cNvPicPr>
          <p:nvPr/>
        </p:nvPicPr>
        <p:blipFill>
          <a:blip r:embed="rId3"/>
          <a:stretch>
            <a:fillRect/>
          </a:stretch>
        </p:blipFill>
        <p:spPr>
          <a:xfrm>
            <a:off x="4965879" y="921384"/>
            <a:ext cx="6871999" cy="3916457"/>
          </a:xfrm>
          <a:prstGeom prst="rect">
            <a:avLst/>
          </a:prstGeom>
        </p:spPr>
      </p:pic>
    </p:spTree>
    <p:extLst>
      <p:ext uri="{BB962C8B-B14F-4D97-AF65-F5344CB8AC3E}">
        <p14:creationId xmlns:p14="http://schemas.microsoft.com/office/powerpoint/2010/main" val="3978550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117" y="150161"/>
            <a:ext cx="3932237" cy="611840"/>
          </a:xfrm>
        </p:spPr>
        <p:txBody>
          <a:bodyPr>
            <a:normAutofit/>
          </a:bodyPr>
          <a:lstStyle/>
          <a:p>
            <a:r>
              <a:rPr lang="en-GB" sz="2800" dirty="0" smtClean="0"/>
              <a:t>Claimant count: 18-24s</a:t>
            </a:r>
            <a:endParaRPr lang="en-GB" sz="2800" dirty="0"/>
          </a:p>
        </p:txBody>
      </p:sp>
      <p:sp>
        <p:nvSpPr>
          <p:cNvPr id="5" name="Text Placeholder 4"/>
          <p:cNvSpPr>
            <a:spLocks noGrp="1"/>
          </p:cNvSpPr>
          <p:nvPr>
            <p:ph type="body" sz="half" idx="2"/>
          </p:nvPr>
        </p:nvSpPr>
        <p:spPr>
          <a:xfrm>
            <a:off x="248117" y="762001"/>
            <a:ext cx="4375549" cy="4849772"/>
          </a:xfrm>
          <a:ln>
            <a:solidFill>
              <a:srgbClr val="FFC000"/>
            </a:solidFill>
          </a:ln>
        </p:spPr>
        <p:txBody>
          <a:bodyPr>
            <a:noAutofit/>
          </a:bodyPr>
          <a:lstStyle/>
          <a:p>
            <a:pPr lvl="0">
              <a:lnSpc>
                <a:spcPct val="100000"/>
              </a:lnSpc>
              <a:spcBef>
                <a:spcPts val="600"/>
              </a:spcBef>
              <a:defRPr/>
            </a:pPr>
            <a:r>
              <a:rPr lang="en-GB" sz="1400" b="1" dirty="0"/>
              <a:t>Key points:</a:t>
            </a:r>
          </a:p>
          <a:p>
            <a:pPr marL="180000" lvl="0" indent="-180000">
              <a:lnSpc>
                <a:spcPct val="120000"/>
              </a:lnSpc>
              <a:spcBef>
                <a:spcPts val="300"/>
              </a:spcBef>
              <a:spcAft>
                <a:spcPts val="300"/>
              </a:spcAft>
              <a:buFont typeface="Arial" panose="020B0604020202020204" pitchFamily="34" charset="0"/>
              <a:buChar char="•"/>
              <a:defRPr/>
            </a:pPr>
            <a:r>
              <a:rPr lang="en-GB" sz="1400" dirty="0" smtClean="0">
                <a:solidFill>
                  <a:srgbClr val="282E2B"/>
                </a:solidFill>
                <a:latin typeface="Arial" panose="020B0604020202020204" pitchFamily="34" charset="0"/>
                <a:cs typeface="Arial" panose="020B0604020202020204" pitchFamily="34" charset="0"/>
              </a:rPr>
              <a:t>620 </a:t>
            </a:r>
            <a:r>
              <a:rPr lang="en-GB" sz="1400" dirty="0">
                <a:solidFill>
                  <a:srgbClr val="282E2B"/>
                </a:solidFill>
                <a:latin typeface="Arial" panose="020B0604020202020204" pitchFamily="34" charset="0"/>
                <a:cs typeface="Arial" panose="020B0604020202020204" pitchFamily="34" charset="0"/>
              </a:rPr>
              <a:t>people aged 18-24 claiming </a:t>
            </a:r>
            <a:r>
              <a:rPr lang="en-GB" sz="1400" b="1" dirty="0">
                <a:solidFill>
                  <a:srgbClr val="282E2B"/>
                </a:solidFill>
                <a:latin typeface="Arial" panose="020B0604020202020204" pitchFamily="34" charset="0"/>
                <a:cs typeface="Arial" panose="020B0604020202020204" pitchFamily="34" charset="0"/>
              </a:rPr>
              <a:t>unemployment</a:t>
            </a:r>
            <a:r>
              <a:rPr lang="en-GB" sz="1400" dirty="0">
                <a:solidFill>
                  <a:srgbClr val="282E2B"/>
                </a:solidFill>
                <a:latin typeface="Arial" panose="020B0604020202020204" pitchFamily="34" charset="0"/>
                <a:cs typeface="Arial" panose="020B0604020202020204" pitchFamily="34" charset="0"/>
              </a:rPr>
              <a:t> related benefits* in </a:t>
            </a:r>
            <a:r>
              <a:rPr lang="en-GB" sz="1400" dirty="0" smtClean="0">
                <a:solidFill>
                  <a:srgbClr val="282E2B"/>
                </a:solidFill>
                <a:latin typeface="Arial" panose="020B0604020202020204" pitchFamily="34" charset="0"/>
                <a:cs typeface="Arial" panose="020B0604020202020204" pitchFamily="34" charset="0"/>
              </a:rPr>
              <a:t>May.</a:t>
            </a:r>
            <a:endParaRPr lang="en-GB" sz="1400" dirty="0">
              <a:solidFill>
                <a:srgbClr val="282E2B"/>
              </a:solidFill>
              <a:latin typeface="Arial" panose="020B0604020202020204" pitchFamily="34" charset="0"/>
              <a:cs typeface="Arial" panose="020B0604020202020204" pitchFamily="34" charset="0"/>
            </a:endParaRPr>
          </a:p>
          <a:p>
            <a:pPr marL="180000" lvl="0" indent="-180000">
              <a:lnSpc>
                <a:spcPct val="120000"/>
              </a:lnSpc>
              <a:spcBef>
                <a:spcPts val="300"/>
              </a:spcBef>
              <a:spcAft>
                <a:spcPts val="300"/>
              </a:spcAft>
              <a:buFont typeface="Arial" panose="020B0604020202020204" pitchFamily="34" charset="0"/>
              <a:buChar char="•"/>
              <a:defRPr/>
            </a:pPr>
            <a:r>
              <a:rPr lang="en-GB" sz="1400" dirty="0">
                <a:solidFill>
                  <a:srgbClr val="282E2B"/>
                </a:solidFill>
                <a:latin typeface="Arial" panose="020B0604020202020204" pitchFamily="34" charset="0"/>
                <a:cs typeface="Arial" panose="020B0604020202020204" pitchFamily="34" charset="0"/>
              </a:rPr>
              <a:t>Monthly comparisons are difficult as previous data is often revised, but numbers have fallen since peaking at 1,000 in </a:t>
            </a:r>
            <a:r>
              <a:rPr lang="en-GB" sz="1400" dirty="0" smtClean="0">
                <a:latin typeface="Arial" panose="020B0604020202020204" pitchFamily="34" charset="0"/>
                <a:cs typeface="Arial" panose="020B0604020202020204" pitchFamily="34" charset="0"/>
              </a:rPr>
              <a:t>July 2020.</a:t>
            </a:r>
            <a:endParaRPr lang="en-GB" sz="1400" dirty="0">
              <a:latin typeface="Arial" panose="020B0604020202020204" pitchFamily="34" charset="0"/>
              <a:cs typeface="Arial" panose="020B0604020202020204" pitchFamily="34" charset="0"/>
            </a:endParaRPr>
          </a:p>
          <a:p>
            <a:pPr marL="180000" lvl="0" indent="-180000">
              <a:lnSpc>
                <a:spcPct val="120000"/>
              </a:lnSpc>
              <a:spcBef>
                <a:spcPts val="300"/>
              </a:spcBef>
              <a:spcAft>
                <a:spcPts val="300"/>
              </a:spcAft>
              <a:buFont typeface="Arial" panose="020B0604020202020204" pitchFamily="34" charset="0"/>
              <a:buChar char="•"/>
              <a:defRPr/>
            </a:pPr>
            <a:r>
              <a:rPr lang="en-GB" sz="1400" dirty="0" smtClean="0">
                <a:solidFill>
                  <a:srgbClr val="282E2B"/>
                </a:solidFill>
                <a:latin typeface="Arial" panose="020B0604020202020204" pitchFamily="34" charset="0"/>
                <a:cs typeface="Arial" panose="020B0604020202020204" pitchFamily="34" charset="0"/>
              </a:rPr>
              <a:t>Still 49% higher than the number </a:t>
            </a:r>
            <a:r>
              <a:rPr lang="en-GB" sz="1400" dirty="0">
                <a:solidFill>
                  <a:srgbClr val="282E2B"/>
                </a:solidFill>
                <a:latin typeface="Arial" panose="020B0604020202020204" pitchFamily="34" charset="0"/>
                <a:cs typeface="Arial" panose="020B0604020202020204" pitchFamily="34" charset="0"/>
              </a:rPr>
              <a:t>in March </a:t>
            </a:r>
            <a:r>
              <a:rPr lang="en-GB" sz="1400" dirty="0" smtClean="0">
                <a:solidFill>
                  <a:srgbClr val="282E2B"/>
                </a:solidFill>
                <a:latin typeface="Arial" panose="020B0604020202020204" pitchFamily="34" charset="0"/>
                <a:cs typeface="Arial" panose="020B0604020202020204" pitchFamily="34" charset="0"/>
              </a:rPr>
              <a:t>2020, </a:t>
            </a:r>
            <a:r>
              <a:rPr lang="en-GB" sz="1400" dirty="0">
                <a:solidFill>
                  <a:srgbClr val="282E2B"/>
                </a:solidFill>
                <a:latin typeface="Arial" panose="020B0604020202020204" pitchFamily="34" charset="0"/>
                <a:cs typeface="Arial" panose="020B0604020202020204" pitchFamily="34" charset="0"/>
              </a:rPr>
              <a:t>but appears to have recovered slightly more than in England </a:t>
            </a:r>
            <a:r>
              <a:rPr lang="en-GB" sz="1400" dirty="0" smtClean="0">
                <a:solidFill>
                  <a:srgbClr val="282E2B"/>
                </a:solidFill>
                <a:latin typeface="Arial" panose="020B0604020202020204" pitchFamily="34" charset="0"/>
                <a:cs typeface="Arial" panose="020B0604020202020204" pitchFamily="34" charset="0"/>
              </a:rPr>
              <a:t>(65%) </a:t>
            </a:r>
            <a:r>
              <a:rPr lang="en-GB" sz="1400" dirty="0">
                <a:solidFill>
                  <a:srgbClr val="282E2B"/>
                </a:solidFill>
                <a:latin typeface="Arial" panose="020B0604020202020204" pitchFamily="34" charset="0"/>
                <a:cs typeface="Arial" panose="020B0604020202020204" pitchFamily="34" charset="0"/>
              </a:rPr>
              <a:t>– although note it started from a much lower base.</a:t>
            </a:r>
          </a:p>
          <a:p>
            <a:pPr lvl="0">
              <a:lnSpc>
                <a:spcPct val="120000"/>
              </a:lnSpc>
              <a:spcBef>
                <a:spcPts val="600"/>
              </a:spcBef>
              <a:defRPr/>
            </a:pPr>
            <a:r>
              <a:rPr lang="en-GB" sz="1400" b="1" dirty="0" smtClean="0">
                <a:solidFill>
                  <a:srgbClr val="282E2B"/>
                </a:solidFill>
              </a:rPr>
              <a:t>What </a:t>
            </a:r>
            <a:r>
              <a:rPr lang="en-GB" sz="1400" b="1" dirty="0">
                <a:solidFill>
                  <a:srgbClr val="282E2B"/>
                </a:solidFill>
              </a:rPr>
              <a:t>this doesn’t tell us:</a:t>
            </a:r>
          </a:p>
          <a:p>
            <a:pPr marL="180000" indent="-180000">
              <a:lnSpc>
                <a:spcPct val="120000"/>
              </a:lnSpc>
              <a:spcBef>
                <a:spcPts val="300"/>
              </a:spcBef>
              <a:spcAft>
                <a:spcPts val="300"/>
              </a:spcAft>
              <a:buFont typeface="Arial" panose="020B0604020202020204" pitchFamily="34" charset="0"/>
              <a:buChar char="•"/>
              <a:defRPr/>
            </a:pPr>
            <a:r>
              <a:rPr lang="en-GB" sz="1400" dirty="0">
                <a:solidFill>
                  <a:srgbClr val="282E2B"/>
                </a:solidFill>
                <a:latin typeface="Arial" panose="020B0604020202020204" pitchFamily="34" charset="0"/>
                <a:cs typeface="Arial" panose="020B0604020202020204" pitchFamily="34" charset="0"/>
              </a:rPr>
              <a:t>Claimant count is NOT a full </a:t>
            </a:r>
            <a:r>
              <a:rPr lang="en-GB" sz="1400" dirty="0" smtClean="0">
                <a:solidFill>
                  <a:srgbClr val="282E2B"/>
                </a:solidFill>
                <a:latin typeface="Arial" panose="020B0604020202020204" pitchFamily="34" charset="0"/>
                <a:cs typeface="Arial" panose="020B0604020202020204" pitchFamily="34" charset="0"/>
              </a:rPr>
              <a:t>measure </a:t>
            </a:r>
            <a:r>
              <a:rPr lang="en-GB" sz="1400" dirty="0">
                <a:solidFill>
                  <a:srgbClr val="282E2B"/>
                </a:solidFill>
                <a:latin typeface="Arial" panose="020B0604020202020204" pitchFamily="34" charset="0"/>
                <a:cs typeface="Arial" panose="020B0604020202020204" pitchFamily="34" charset="0"/>
              </a:rPr>
              <a:t>of </a:t>
            </a:r>
            <a:r>
              <a:rPr lang="en-GB" sz="1400" dirty="0" smtClean="0">
                <a:solidFill>
                  <a:srgbClr val="282E2B"/>
                </a:solidFill>
                <a:latin typeface="Arial" panose="020B0604020202020204" pitchFamily="34" charset="0"/>
                <a:cs typeface="Arial" panose="020B0604020202020204" pitchFamily="34" charset="0"/>
              </a:rPr>
              <a:t>unemployment</a:t>
            </a:r>
            <a:r>
              <a:rPr lang="en-GB" sz="1400" dirty="0">
                <a:solidFill>
                  <a:srgbClr val="282E2B"/>
                </a:solidFill>
                <a:latin typeface="Arial" panose="020B0604020202020204" pitchFamily="34" charset="0"/>
                <a:cs typeface="Arial" panose="020B0604020202020204" pitchFamily="34" charset="0"/>
              </a:rPr>
              <a:t>, </a:t>
            </a:r>
            <a:r>
              <a:rPr lang="en-GB" sz="1400" dirty="0" smtClean="0">
                <a:solidFill>
                  <a:srgbClr val="282E2B"/>
                </a:solidFill>
                <a:latin typeface="Arial" panose="020B0604020202020204" pitchFamily="34" charset="0"/>
                <a:cs typeface="Arial" panose="020B0604020202020204" pitchFamily="34" charset="0"/>
              </a:rPr>
              <a:t>but </a:t>
            </a:r>
            <a:r>
              <a:rPr lang="en-GB" sz="1400" dirty="0">
                <a:solidFill>
                  <a:srgbClr val="282E2B"/>
                </a:solidFill>
                <a:latin typeface="Arial" panose="020B0604020202020204" pitchFamily="34" charset="0"/>
                <a:cs typeface="Arial" panose="020B0604020202020204" pitchFamily="34" charset="0"/>
              </a:rPr>
              <a:t>is the most timely indicator</a:t>
            </a:r>
          </a:p>
          <a:p>
            <a:pPr marL="180000" indent="-180000">
              <a:lnSpc>
                <a:spcPct val="120000"/>
              </a:lnSpc>
              <a:spcBef>
                <a:spcPts val="300"/>
              </a:spcBef>
              <a:spcAft>
                <a:spcPts val="300"/>
              </a:spcAft>
              <a:buFont typeface="Arial" panose="020B0604020202020204" pitchFamily="34" charset="0"/>
              <a:buChar char="•"/>
              <a:defRPr/>
            </a:pPr>
            <a:r>
              <a:rPr lang="en-GB" sz="1400" dirty="0">
                <a:solidFill>
                  <a:srgbClr val="282E2B"/>
                </a:solidFill>
                <a:latin typeface="Arial" panose="020B0604020202020204" pitchFamily="34" charset="0"/>
                <a:cs typeface="Arial" panose="020B0604020202020204" pitchFamily="34" charset="0"/>
              </a:rPr>
              <a:t>We don’t know which sectors </a:t>
            </a:r>
            <a:r>
              <a:rPr lang="en-GB" sz="1400" dirty="0" smtClean="0">
                <a:solidFill>
                  <a:srgbClr val="282E2B"/>
                </a:solidFill>
                <a:latin typeface="Arial" panose="020B0604020202020204" pitchFamily="34" charset="0"/>
                <a:cs typeface="Arial" panose="020B0604020202020204" pitchFamily="34" charset="0"/>
              </a:rPr>
              <a:t>jobs </a:t>
            </a:r>
            <a:r>
              <a:rPr lang="en-GB" sz="1400" dirty="0">
                <a:solidFill>
                  <a:srgbClr val="282E2B"/>
                </a:solidFill>
                <a:latin typeface="Arial" panose="020B0604020202020204" pitchFamily="34" charset="0"/>
                <a:cs typeface="Arial" panose="020B0604020202020204" pitchFamily="34" charset="0"/>
              </a:rPr>
              <a:t>have been lost </a:t>
            </a:r>
            <a:r>
              <a:rPr lang="en-GB" sz="1400" dirty="0" smtClean="0">
                <a:solidFill>
                  <a:srgbClr val="282E2B"/>
                </a:solidFill>
                <a:latin typeface="Arial" panose="020B0604020202020204" pitchFamily="34" charset="0"/>
                <a:cs typeface="Arial" panose="020B0604020202020204" pitchFamily="34" charset="0"/>
              </a:rPr>
              <a:t>from Some </a:t>
            </a:r>
            <a:r>
              <a:rPr lang="en-GB" sz="1400" dirty="0">
                <a:solidFill>
                  <a:srgbClr val="282E2B"/>
                </a:solidFill>
                <a:latin typeface="Arial" panose="020B0604020202020204" pitchFamily="34" charset="0"/>
                <a:cs typeface="Arial" panose="020B0604020202020204" pitchFamily="34" charset="0"/>
              </a:rPr>
              <a:t>jobs will have </a:t>
            </a:r>
            <a:r>
              <a:rPr lang="en-GB" sz="1400" dirty="0" smtClean="0">
                <a:solidFill>
                  <a:srgbClr val="282E2B"/>
                </a:solidFill>
                <a:latin typeface="Arial" panose="020B0604020202020204" pitchFamily="34" charset="0"/>
                <a:cs typeface="Arial" panose="020B0604020202020204" pitchFamily="34" charset="0"/>
              </a:rPr>
              <a:t>been protected </a:t>
            </a:r>
            <a:r>
              <a:rPr lang="en-GB" sz="1400" dirty="0">
                <a:solidFill>
                  <a:srgbClr val="282E2B"/>
                </a:solidFill>
                <a:latin typeface="Arial" panose="020B0604020202020204" pitchFamily="34" charset="0"/>
                <a:cs typeface="Arial" panose="020B0604020202020204" pitchFamily="34" charset="0"/>
              </a:rPr>
              <a:t>by </a:t>
            </a:r>
            <a:r>
              <a:rPr lang="en-GB" sz="1400" dirty="0" smtClean="0">
                <a:solidFill>
                  <a:srgbClr val="282E2B"/>
                </a:solidFill>
                <a:latin typeface="Arial" panose="020B0604020202020204" pitchFamily="34" charset="0"/>
                <a:cs typeface="Arial" panose="020B0604020202020204" pitchFamily="34" charset="0"/>
              </a:rPr>
              <a:t>government support </a:t>
            </a:r>
            <a:r>
              <a:rPr lang="en-GB" sz="1400" dirty="0">
                <a:solidFill>
                  <a:srgbClr val="282E2B"/>
                </a:solidFill>
                <a:latin typeface="Arial" panose="020B0604020202020204" pitchFamily="34" charset="0"/>
                <a:cs typeface="Arial" panose="020B0604020202020204" pitchFamily="34" charset="0"/>
              </a:rPr>
              <a:t>schemes</a:t>
            </a:r>
          </a:p>
          <a:p>
            <a:endParaRPr lang="en-GB" sz="1400" dirty="0"/>
          </a:p>
        </p:txBody>
      </p:sp>
      <p:sp>
        <p:nvSpPr>
          <p:cNvPr id="9" name="TextBox 8"/>
          <p:cNvSpPr txBox="1"/>
          <p:nvPr/>
        </p:nvSpPr>
        <p:spPr>
          <a:xfrm>
            <a:off x="248117" y="5358363"/>
            <a:ext cx="6213662" cy="646331"/>
          </a:xfrm>
          <a:prstGeom prst="rect">
            <a:avLst/>
          </a:prstGeom>
          <a:solidFill>
            <a:schemeClr val="bg1"/>
          </a:solidFill>
          <a:ln>
            <a:solidFill>
              <a:schemeClr val="bg1">
                <a:lumMod val="50000"/>
              </a:schemeClr>
            </a:solidFill>
          </a:ln>
        </p:spPr>
        <p:txBody>
          <a:bodyPr wrap="square" lIns="36000" rIns="36000" rtlCol="0">
            <a:spAutoFit/>
          </a:bodyPr>
          <a:lstStyle/>
          <a:p>
            <a:r>
              <a:rPr lang="en-GB" sz="1200" b="1" i="1" dirty="0" smtClean="0">
                <a:solidFill>
                  <a:schemeClr val="bg1">
                    <a:lumMod val="50000"/>
                  </a:schemeClr>
                </a:solidFill>
              </a:rPr>
              <a:t>! Need to know !</a:t>
            </a:r>
          </a:p>
          <a:p>
            <a:r>
              <a:rPr lang="en-US" sz="1200" dirty="0" smtClean="0">
                <a:solidFill>
                  <a:schemeClr val="bg1">
                    <a:lumMod val="50000"/>
                  </a:schemeClr>
                </a:solidFill>
              </a:rPr>
              <a:t>* Includes people </a:t>
            </a:r>
            <a:r>
              <a:rPr lang="en-US" sz="1200" dirty="0">
                <a:solidFill>
                  <a:schemeClr val="bg1">
                    <a:lumMod val="50000"/>
                  </a:schemeClr>
                </a:solidFill>
              </a:rPr>
              <a:t>claiming Jobseeker's Allowance </a:t>
            </a:r>
            <a:r>
              <a:rPr lang="en-US" sz="1200" dirty="0" smtClean="0">
                <a:solidFill>
                  <a:schemeClr val="bg1">
                    <a:lumMod val="50000"/>
                  </a:schemeClr>
                </a:solidFill>
              </a:rPr>
              <a:t>plus </a:t>
            </a:r>
            <a:r>
              <a:rPr lang="en-US" sz="1200" dirty="0">
                <a:solidFill>
                  <a:schemeClr val="bg1">
                    <a:lumMod val="50000"/>
                  </a:schemeClr>
                </a:solidFill>
              </a:rPr>
              <a:t>those </a:t>
            </a:r>
            <a:r>
              <a:rPr lang="en-US" sz="1200" dirty="0" smtClean="0">
                <a:solidFill>
                  <a:schemeClr val="bg1">
                    <a:lumMod val="50000"/>
                  </a:schemeClr>
                </a:solidFill>
              </a:rPr>
              <a:t>claiming </a:t>
            </a:r>
            <a:r>
              <a:rPr lang="en-US" sz="1200" dirty="0">
                <a:solidFill>
                  <a:schemeClr val="bg1">
                    <a:lumMod val="50000"/>
                  </a:schemeClr>
                </a:solidFill>
              </a:rPr>
              <a:t>Universal Credit </a:t>
            </a:r>
            <a:r>
              <a:rPr lang="en-US" sz="1200" dirty="0" smtClean="0">
                <a:solidFill>
                  <a:schemeClr val="bg1">
                    <a:lumMod val="50000"/>
                  </a:schemeClr>
                </a:solidFill>
              </a:rPr>
              <a:t>who </a:t>
            </a:r>
            <a:r>
              <a:rPr lang="en-US" sz="1200" dirty="0">
                <a:solidFill>
                  <a:schemeClr val="bg1">
                    <a:lumMod val="50000"/>
                  </a:schemeClr>
                </a:solidFill>
              </a:rPr>
              <a:t>are </a:t>
            </a:r>
            <a:r>
              <a:rPr lang="en-US" sz="1200" dirty="0" smtClean="0">
                <a:solidFill>
                  <a:schemeClr val="bg1">
                    <a:lumMod val="50000"/>
                  </a:schemeClr>
                </a:solidFill>
              </a:rPr>
              <a:t>required </a:t>
            </a:r>
            <a:r>
              <a:rPr lang="en-US" sz="1200" dirty="0">
                <a:solidFill>
                  <a:schemeClr val="bg1">
                    <a:lumMod val="50000"/>
                  </a:schemeClr>
                </a:solidFill>
              </a:rPr>
              <a:t>to </a:t>
            </a:r>
            <a:r>
              <a:rPr lang="en-US" sz="1200" dirty="0" smtClean="0">
                <a:solidFill>
                  <a:schemeClr val="bg1">
                    <a:lumMod val="50000"/>
                  </a:schemeClr>
                </a:solidFill>
              </a:rPr>
              <a:t>seek </a:t>
            </a:r>
            <a:r>
              <a:rPr lang="en-US" sz="1200" dirty="0">
                <a:solidFill>
                  <a:schemeClr val="bg1">
                    <a:lumMod val="50000"/>
                  </a:schemeClr>
                </a:solidFill>
              </a:rPr>
              <a:t>and be available </a:t>
            </a:r>
            <a:r>
              <a:rPr lang="en-US" sz="1200" dirty="0" smtClean="0">
                <a:solidFill>
                  <a:schemeClr val="bg1">
                    <a:lumMod val="50000"/>
                  </a:schemeClr>
                </a:solidFill>
              </a:rPr>
              <a:t>for </a:t>
            </a:r>
            <a:r>
              <a:rPr lang="en-US" sz="1200" dirty="0">
                <a:solidFill>
                  <a:schemeClr val="bg1">
                    <a:lumMod val="50000"/>
                  </a:schemeClr>
                </a:solidFill>
              </a:rPr>
              <a:t>work</a:t>
            </a:r>
            <a:r>
              <a:rPr lang="en-US" sz="1050" dirty="0" smtClean="0">
                <a:solidFill>
                  <a:schemeClr val="bg1">
                    <a:lumMod val="50000"/>
                  </a:schemeClr>
                </a:solidFill>
              </a:rPr>
              <a:t>.</a:t>
            </a:r>
            <a:endParaRPr lang="en-GB" sz="1050" dirty="0" smtClean="0">
              <a:solidFill>
                <a:schemeClr val="bg1">
                  <a:lumMod val="50000"/>
                </a:schemeClr>
              </a:solidFill>
            </a:endParaRPr>
          </a:p>
        </p:txBody>
      </p:sp>
      <p:sp>
        <p:nvSpPr>
          <p:cNvPr id="6" name="TextBox 5"/>
          <p:cNvSpPr txBox="1"/>
          <p:nvPr/>
        </p:nvSpPr>
        <p:spPr>
          <a:xfrm>
            <a:off x="9064167" y="5227052"/>
            <a:ext cx="2951747" cy="769441"/>
          </a:xfrm>
          <a:prstGeom prst="rect">
            <a:avLst/>
          </a:prstGeom>
          <a:solidFill>
            <a:schemeClr val="bg1"/>
          </a:solidFill>
        </p:spPr>
        <p:txBody>
          <a:bodyPr wrap="square" rtlCol="0">
            <a:spAutoFit/>
          </a:bodyPr>
          <a:lstStyle/>
          <a:p>
            <a:pPr algn="r"/>
            <a:r>
              <a:rPr lang="en-GB" sz="1100" dirty="0" smtClean="0"/>
              <a:t>Data source: ONS/</a:t>
            </a:r>
            <a:r>
              <a:rPr lang="en-GB" sz="1100" dirty="0" smtClean="0">
                <a:hlinkClick r:id="rId3"/>
              </a:rPr>
              <a:t>NOMIS</a:t>
            </a:r>
            <a:endParaRPr lang="en-GB" sz="1100" dirty="0" smtClean="0"/>
          </a:p>
          <a:p>
            <a:pPr algn="r"/>
            <a:r>
              <a:rPr lang="en-GB" sz="1100" dirty="0" smtClean="0"/>
              <a:t>Date last updated: 14 Sept. 2021</a:t>
            </a:r>
          </a:p>
          <a:p>
            <a:pPr algn="r"/>
            <a:r>
              <a:rPr lang="en-GB" sz="1100" dirty="0" smtClean="0"/>
              <a:t>Frequency of update: monthly</a:t>
            </a:r>
          </a:p>
          <a:p>
            <a:pPr algn="r"/>
            <a:r>
              <a:rPr lang="en-GB" sz="1100" dirty="0" smtClean="0"/>
              <a:t>HC data lead: Intelligence Unit</a:t>
            </a:r>
          </a:p>
        </p:txBody>
      </p:sp>
      <p:pic>
        <p:nvPicPr>
          <p:cNvPr id="7" name="Content Placeholder 6" descr="A column chart showing number of claimants aged 18-24 yars in Herefordshire, from January 2020."/>
          <p:cNvPicPr>
            <a:picLocks noGrp="1" noChangeAspect="1"/>
          </p:cNvPicPr>
          <p:nvPr>
            <p:ph idx="1"/>
          </p:nvPr>
        </p:nvPicPr>
        <p:blipFill>
          <a:blip r:embed="rId4"/>
          <a:stretch>
            <a:fillRect/>
          </a:stretch>
        </p:blipFill>
        <p:spPr>
          <a:xfrm>
            <a:off x="4700074" y="762001"/>
            <a:ext cx="7035528" cy="4033105"/>
          </a:xfrm>
          <a:prstGeom prst="rect">
            <a:avLst/>
          </a:prstGeom>
        </p:spPr>
      </p:pic>
    </p:spTree>
    <p:extLst>
      <p:ext uri="{BB962C8B-B14F-4D97-AF65-F5344CB8AC3E}">
        <p14:creationId xmlns:p14="http://schemas.microsoft.com/office/powerpoint/2010/main" val="2955444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28" y="128050"/>
            <a:ext cx="11520000" cy="591478"/>
          </a:xfrm>
        </p:spPr>
        <p:txBody>
          <a:bodyPr>
            <a:normAutofit/>
          </a:bodyPr>
          <a:lstStyle/>
          <a:p>
            <a:r>
              <a:rPr lang="en-GB" sz="2800" dirty="0" smtClean="0"/>
              <a:t>Key messages: what’s new in Herefordshire this month? </a:t>
            </a:r>
            <a:endParaRPr lang="en-GB" sz="2800" dirty="0"/>
          </a:p>
        </p:txBody>
      </p:sp>
      <p:sp>
        <p:nvSpPr>
          <p:cNvPr id="3" name="Content Placeholder 2"/>
          <p:cNvSpPr>
            <a:spLocks noGrp="1"/>
          </p:cNvSpPr>
          <p:nvPr>
            <p:ph idx="1"/>
          </p:nvPr>
        </p:nvSpPr>
        <p:spPr>
          <a:xfrm>
            <a:off x="104454" y="719528"/>
            <a:ext cx="12087546" cy="5979852"/>
          </a:xfrm>
          <a:solidFill>
            <a:schemeClr val="bg1"/>
          </a:solidFill>
        </p:spPr>
        <p:txBody>
          <a:bodyPr>
            <a:noAutofit/>
          </a:bodyPr>
          <a:lstStyle/>
          <a:p>
            <a:pPr>
              <a:lnSpc>
                <a:spcPct val="100000"/>
              </a:lnSpc>
            </a:pPr>
            <a:r>
              <a:rPr lang="en-US" sz="1400" dirty="0" smtClean="0"/>
              <a:t>Latest data show that in </a:t>
            </a:r>
            <a:r>
              <a:rPr lang="en-US" sz="1400" dirty="0"/>
              <a:t>August 2021 there were 3,700 people in Herefordshire (aged 16+) claiming out-of-work benefits, 45 fewer than the previous month’s revised figure</a:t>
            </a:r>
            <a:r>
              <a:rPr lang="en-US" sz="1400" dirty="0" smtClean="0"/>
              <a:t>. </a:t>
            </a:r>
            <a:r>
              <a:rPr lang="en-US" sz="1400" dirty="0"/>
              <a:t>The claimant count is </a:t>
            </a:r>
            <a:r>
              <a:rPr lang="en-US" sz="1400" dirty="0" smtClean="0"/>
              <a:t>still currently </a:t>
            </a:r>
            <a:r>
              <a:rPr lang="en-US" sz="1400" dirty="0"/>
              <a:t>75% higher than in March </a:t>
            </a:r>
            <a:r>
              <a:rPr lang="en-US" sz="1400" dirty="0" smtClean="0"/>
              <a:t>2020 but the downward trend is encouraging given that the furlough scheme is unwinding and analysts were predicting increases when this started to happen</a:t>
            </a:r>
            <a:r>
              <a:rPr lang="en-US" sz="1400" dirty="0" smtClean="0"/>
              <a:t>.</a:t>
            </a:r>
          </a:p>
          <a:p>
            <a:pPr>
              <a:lnSpc>
                <a:spcPct val="100000"/>
              </a:lnSpc>
            </a:pPr>
            <a:r>
              <a:rPr lang="en-US" sz="1400" dirty="0" smtClean="0"/>
              <a:t>Model-based estimates of unemployment meanwhile show that in the period from April </a:t>
            </a:r>
            <a:r>
              <a:rPr lang="en-US" sz="1400" dirty="0"/>
              <a:t>2020 to March 2021 the </a:t>
            </a:r>
            <a:r>
              <a:rPr lang="en-US" sz="1400" dirty="0" smtClean="0"/>
              <a:t>unemployment </a:t>
            </a:r>
            <a:r>
              <a:rPr lang="en-US" sz="1400" dirty="0"/>
              <a:t>rate was significantly lower than England as a whole and the West Midlands </a:t>
            </a:r>
            <a:r>
              <a:rPr lang="en-US" sz="1400" dirty="0" smtClean="0"/>
              <a:t>region which is further evidence that the local economy weathered the COVID-19 crisis relatively well. </a:t>
            </a:r>
            <a:endParaRPr lang="en-US" sz="1400" dirty="0"/>
          </a:p>
          <a:p>
            <a:pPr>
              <a:lnSpc>
                <a:spcPct val="100000"/>
              </a:lnSpc>
            </a:pPr>
            <a:r>
              <a:rPr lang="en-US" sz="1400" dirty="0" smtClean="0"/>
              <a:t>This </a:t>
            </a:r>
            <a:r>
              <a:rPr lang="en-US" sz="1400" dirty="0" smtClean="0"/>
              <a:t>month saw a further modest fall in the number of employees in the county who are furloughed (provisionally 3,100 at the end of July - down from 3,800 in June) which, when viewed in combined with the claimant count picture, is encouraging.  Claims under the fifth Self Employment Income Support Scheme (SEISS) grant have also been low compared to regionally and </a:t>
            </a:r>
            <a:r>
              <a:rPr lang="en-US" sz="1400" dirty="0"/>
              <a:t>nationally </a:t>
            </a:r>
            <a:r>
              <a:rPr lang="en-US" sz="1400" dirty="0" smtClean="0"/>
              <a:t>(13% compared to 24% nationally and 23% regionally).  </a:t>
            </a:r>
            <a:r>
              <a:rPr lang="en-US" sz="1400" dirty="0"/>
              <a:t>However, only </a:t>
            </a:r>
            <a:r>
              <a:rPr lang="en-US" sz="1400" dirty="0" smtClean="0"/>
              <a:t>around 56% of the self-employed population in Herefordshire are eligible </a:t>
            </a:r>
            <a:r>
              <a:rPr lang="en-US" sz="1400" dirty="0"/>
              <a:t>for the fifth grant </a:t>
            </a:r>
            <a:r>
              <a:rPr lang="en-US" sz="1400" dirty="0" smtClean="0"/>
              <a:t>and national </a:t>
            </a:r>
            <a:r>
              <a:rPr lang="en-US" sz="1400" dirty="0"/>
              <a:t>research suggests the ineligible population across all grants are among those who have been financially worst affected by the pandemic. </a:t>
            </a:r>
            <a:r>
              <a:rPr lang="en-US" sz="1400" dirty="0" smtClean="0"/>
              <a:t> In Herefordshire, as at 15 August 2021 across all SEISS grants a total of 32,400 claims had been made by 10,300 individuals with a total value of £87,900,000.</a:t>
            </a:r>
          </a:p>
          <a:p>
            <a:pPr>
              <a:lnSpc>
                <a:spcPct val="100000"/>
              </a:lnSpc>
            </a:pPr>
            <a:r>
              <a:rPr lang="en-US" sz="1400" dirty="0" smtClean="0"/>
              <a:t>More good news on the labour market front is that locally</a:t>
            </a:r>
            <a:r>
              <a:rPr lang="en-US" sz="1400" dirty="0"/>
              <a:t>, job postings are now significantly higher than in the same period a year </a:t>
            </a:r>
            <a:r>
              <a:rPr lang="en-US" sz="1400" dirty="0" smtClean="0"/>
              <a:t>ago,  There were </a:t>
            </a:r>
            <a:r>
              <a:rPr lang="en-US" sz="1400" dirty="0"/>
              <a:t>a total of 6,462 unique job postings </a:t>
            </a:r>
            <a:r>
              <a:rPr lang="en-US" sz="1400" dirty="0" smtClean="0"/>
              <a:t>in Herefordshire in </a:t>
            </a:r>
            <a:r>
              <a:rPr lang="en-US" sz="1400" dirty="0"/>
              <a:t>July 2021. This compares to </a:t>
            </a:r>
            <a:r>
              <a:rPr lang="en-US" sz="1400" dirty="0" smtClean="0"/>
              <a:t>3,920 </a:t>
            </a:r>
            <a:r>
              <a:rPr lang="en-US" sz="1400" dirty="0"/>
              <a:t>in July 2020 and 6,343 in July 2019</a:t>
            </a:r>
            <a:r>
              <a:rPr lang="en-US" sz="1400" dirty="0" smtClean="0"/>
              <a:t>.  Nursing, personal care and auditing are among the most in-demand hard skills.</a:t>
            </a:r>
          </a:p>
          <a:p>
            <a:pPr>
              <a:lnSpc>
                <a:spcPct val="100000"/>
              </a:lnSpc>
            </a:pPr>
            <a:r>
              <a:rPr lang="en-US" sz="1400" dirty="0" smtClean="0"/>
              <a:t>By May of this year motor vehicles traffic flows in the county </a:t>
            </a:r>
            <a:r>
              <a:rPr lang="en-US" sz="1400" dirty="0"/>
              <a:t>(including cars, LGVs, and HGVs) </a:t>
            </a:r>
            <a:r>
              <a:rPr lang="en-US" sz="1400" dirty="0" smtClean="0"/>
              <a:t>were above </a:t>
            </a:r>
            <a:r>
              <a:rPr lang="en-US" sz="1400" dirty="0"/>
              <a:t>levels recorded </a:t>
            </a:r>
            <a:r>
              <a:rPr lang="en-US" sz="1400" dirty="0" smtClean="0"/>
              <a:t>pre-COVID.</a:t>
            </a:r>
            <a:r>
              <a:rPr lang="en-US" sz="1400" dirty="0"/>
              <a:t> To try to entice people back onto buses, which saw a dramatic decline in usage during the period of lockdown, free, unlimited weekend bus travel has been introduced across the county.  Latest data (up to July) suggest there have been signs of recovery since March 2021, with local and national bus patronage increasing at similar rates since May 2021.</a:t>
            </a:r>
          </a:p>
          <a:p>
            <a:pPr>
              <a:lnSpc>
                <a:spcPct val="100000"/>
              </a:lnSpc>
            </a:pPr>
            <a:r>
              <a:rPr lang="en-US" sz="1400" dirty="0" smtClean="0"/>
              <a:t>One indicator of the success of the raft of support measures the government introduced in response the COVID crisis is that as </a:t>
            </a:r>
            <a:r>
              <a:rPr lang="en-US" sz="1400" dirty="0"/>
              <a:t>at Q1 2021/22 (April-June) mortgage and landlord possessions in Herefordshire </a:t>
            </a:r>
            <a:r>
              <a:rPr lang="en-US" sz="1400" dirty="0" smtClean="0"/>
              <a:t>continued to remain </a:t>
            </a:r>
            <a:r>
              <a:rPr lang="en-US" sz="1400" dirty="0"/>
              <a:t>at historically very low </a:t>
            </a:r>
            <a:r>
              <a:rPr lang="en-US" sz="1400" dirty="0" smtClean="0"/>
              <a:t>levels.  It’s clear however that some households are </a:t>
            </a:r>
            <a:r>
              <a:rPr lang="en-US" sz="1400" dirty="0"/>
              <a:t>still struggling. </a:t>
            </a:r>
            <a:r>
              <a:rPr lang="en-US" sz="1400" dirty="0" smtClean="0"/>
              <a:t>The number of Herefordshire households in receipt of Council Tax discount is well above pre-pandemic levels and there is widespread concern nationally about the impact of the impending removal of the £20 Universal Credit uplift, which could affect around 12,000 households in the county.  </a:t>
            </a:r>
          </a:p>
          <a:p>
            <a:pPr marL="0" indent="0">
              <a:lnSpc>
                <a:spcPct val="100000"/>
              </a:lnSpc>
              <a:buNone/>
            </a:pPr>
            <a:endParaRPr lang="en-US" sz="1400" dirty="0" smtClean="0"/>
          </a:p>
        </p:txBody>
      </p:sp>
    </p:spTree>
    <p:extLst>
      <p:ext uri="{BB962C8B-B14F-4D97-AF65-F5344CB8AC3E}">
        <p14:creationId xmlns:p14="http://schemas.microsoft.com/office/powerpoint/2010/main" val="1722518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353" y="170007"/>
            <a:ext cx="5125052" cy="674055"/>
          </a:xfrm>
        </p:spPr>
        <p:txBody>
          <a:bodyPr>
            <a:noAutofit/>
          </a:bodyPr>
          <a:lstStyle/>
          <a:p>
            <a:r>
              <a:rPr lang="en-GB" sz="2800" dirty="0"/>
              <a:t>Claimant </a:t>
            </a:r>
            <a:r>
              <a:rPr lang="en-GB" sz="2800" dirty="0" smtClean="0"/>
              <a:t>count rate by ward </a:t>
            </a:r>
            <a:r>
              <a:rPr lang="en-GB" sz="2000" dirty="0" smtClean="0"/>
              <a:t>(proportion of residents aged 16-64)</a:t>
            </a:r>
            <a:endParaRPr lang="en-GB" dirty="0"/>
          </a:p>
        </p:txBody>
      </p:sp>
      <p:sp>
        <p:nvSpPr>
          <p:cNvPr id="4" name="Text Placeholder 3"/>
          <p:cNvSpPr>
            <a:spLocks noGrp="1"/>
          </p:cNvSpPr>
          <p:nvPr>
            <p:ph type="body" sz="half" idx="2"/>
          </p:nvPr>
        </p:nvSpPr>
        <p:spPr>
          <a:xfrm>
            <a:off x="194687" y="987425"/>
            <a:ext cx="4968156" cy="4030184"/>
          </a:xfrm>
          <a:ln>
            <a:solidFill>
              <a:srgbClr val="FFC000"/>
            </a:solidFill>
          </a:ln>
        </p:spPr>
        <p:txBody>
          <a:bodyPr>
            <a:noAutofit/>
          </a:bodyPr>
          <a:lstStyle/>
          <a:p>
            <a:pPr>
              <a:lnSpc>
                <a:spcPct val="120000"/>
              </a:lnSpc>
            </a:pPr>
            <a:r>
              <a:rPr lang="en-US" sz="1800" b="1" dirty="0"/>
              <a:t>Key points:</a:t>
            </a:r>
          </a:p>
          <a:p>
            <a:pPr marL="285750" indent="-285750">
              <a:lnSpc>
                <a:spcPct val="120000"/>
              </a:lnSpc>
              <a:buFont typeface="Arial" panose="020B0604020202020204" pitchFamily="34" charset="0"/>
              <a:buChar char="•"/>
            </a:pPr>
            <a:r>
              <a:rPr lang="en-US" sz="1400" dirty="0"/>
              <a:t>Generally, those wards with the highest </a:t>
            </a:r>
            <a:r>
              <a:rPr lang="en-US" sz="1400" dirty="0" smtClean="0"/>
              <a:t>claimant count rates </a:t>
            </a:r>
            <a:r>
              <a:rPr lang="en-US" sz="1400" dirty="0"/>
              <a:t>before the pandemic still have the highest </a:t>
            </a:r>
            <a:r>
              <a:rPr lang="en-US" sz="1400" dirty="0" smtClean="0"/>
              <a:t>rates in August 2021</a:t>
            </a:r>
          </a:p>
          <a:p>
            <a:pPr marL="285750" indent="-285750">
              <a:lnSpc>
                <a:spcPct val="120000"/>
              </a:lnSpc>
              <a:buFont typeface="Arial" panose="020B0604020202020204" pitchFamily="34" charset="0"/>
              <a:buChar char="•"/>
            </a:pPr>
            <a:r>
              <a:rPr lang="en-US" sz="1400" dirty="0" smtClean="0"/>
              <a:t>These include </a:t>
            </a:r>
            <a:r>
              <a:rPr lang="en-US" sz="1400" dirty="0"/>
              <a:t>Leominster East </a:t>
            </a:r>
            <a:r>
              <a:rPr lang="en-US" sz="1400" dirty="0" smtClean="0"/>
              <a:t>, Hinton </a:t>
            </a:r>
            <a:r>
              <a:rPr lang="en-US" sz="1400" dirty="0"/>
              <a:t>&amp; </a:t>
            </a:r>
            <a:r>
              <a:rPr lang="en-US" sz="1400" dirty="0" smtClean="0"/>
              <a:t>Hunderton, and Newton Farm, which also have the highest </a:t>
            </a:r>
            <a:r>
              <a:rPr lang="en-US" sz="1400" dirty="0"/>
              <a:t>numbers of </a:t>
            </a:r>
            <a:r>
              <a:rPr lang="en-US" sz="1400" dirty="0" smtClean="0"/>
              <a:t>claimants (160, 185 &amp; 175 respectively).  Followed by Widemarsh (145) and Red Hill (140). </a:t>
            </a:r>
          </a:p>
          <a:p>
            <a:pPr marL="285750" indent="-285750">
              <a:lnSpc>
                <a:spcPct val="120000"/>
              </a:lnSpc>
              <a:buFont typeface="Arial" panose="020B0604020202020204" pitchFamily="34" charset="0"/>
              <a:buChar char="•"/>
            </a:pPr>
            <a:r>
              <a:rPr lang="en-US" sz="1400" dirty="0" smtClean="0"/>
              <a:t>Ross </a:t>
            </a:r>
            <a:r>
              <a:rPr lang="en-US" sz="1400" dirty="0"/>
              <a:t>North, </a:t>
            </a:r>
            <a:r>
              <a:rPr lang="en-US" sz="1400" dirty="0" smtClean="0"/>
              <a:t>and Widemarsh Wards </a:t>
            </a:r>
            <a:r>
              <a:rPr lang="en-US" sz="1400" dirty="0"/>
              <a:t>have seen the largest increases in claimant count rate from March 2020.</a:t>
            </a:r>
          </a:p>
          <a:p>
            <a:pPr marL="285750" indent="-285750">
              <a:lnSpc>
                <a:spcPct val="120000"/>
              </a:lnSpc>
              <a:buFont typeface="Arial" panose="020B0604020202020204" pitchFamily="34" charset="0"/>
              <a:buChar char="•"/>
            </a:pPr>
            <a:r>
              <a:rPr lang="en-US" sz="1400" dirty="0" smtClean="0"/>
              <a:t>The claimant count rate for the county as a whole in August was 3.3%.</a:t>
            </a:r>
          </a:p>
          <a:p>
            <a:pPr marL="285750" indent="-285750">
              <a:lnSpc>
                <a:spcPct val="120000"/>
              </a:lnSpc>
              <a:buFont typeface="Arial" panose="020B0604020202020204" pitchFamily="34" charset="0"/>
              <a:buChar char="•"/>
            </a:pPr>
            <a:r>
              <a:rPr lang="en-US" sz="1400" dirty="0" smtClean="0"/>
              <a:t>Note that due to the small population sizes a relatively small change in the number of claimants can have a significant impact on</a:t>
            </a:r>
            <a:r>
              <a:rPr lang="en-GB" sz="1400" dirty="0" smtClean="0"/>
              <a:t> the rate. </a:t>
            </a:r>
            <a:endParaRPr lang="en-GB" sz="1400" dirty="0"/>
          </a:p>
        </p:txBody>
      </p:sp>
      <p:sp>
        <p:nvSpPr>
          <p:cNvPr id="5" name="TextBox 4"/>
          <p:cNvSpPr txBox="1"/>
          <p:nvPr/>
        </p:nvSpPr>
        <p:spPr>
          <a:xfrm>
            <a:off x="2645604" y="5944959"/>
            <a:ext cx="2418615" cy="769441"/>
          </a:xfrm>
          <a:prstGeom prst="rect">
            <a:avLst/>
          </a:prstGeom>
          <a:solidFill>
            <a:schemeClr val="bg1"/>
          </a:solidFill>
        </p:spPr>
        <p:txBody>
          <a:bodyPr wrap="square" rtlCol="0">
            <a:spAutoFit/>
          </a:bodyPr>
          <a:lstStyle/>
          <a:p>
            <a:pPr algn="r"/>
            <a:r>
              <a:rPr lang="en-GB" sz="1100" dirty="0" smtClean="0"/>
              <a:t>Data source: ONS/</a:t>
            </a:r>
            <a:r>
              <a:rPr lang="en-GB" sz="1100" dirty="0" smtClean="0">
                <a:hlinkClick r:id="rId3"/>
              </a:rPr>
              <a:t>NOMIS</a:t>
            </a:r>
            <a:endParaRPr lang="en-GB" sz="1100" dirty="0" smtClean="0"/>
          </a:p>
          <a:p>
            <a:pPr algn="r"/>
            <a:r>
              <a:rPr lang="en-GB" sz="1100" dirty="0" smtClean="0"/>
              <a:t>Date last updated: 14 Sept. 2021</a:t>
            </a:r>
          </a:p>
          <a:p>
            <a:pPr algn="r"/>
            <a:r>
              <a:rPr lang="en-GB" sz="1100" dirty="0" smtClean="0"/>
              <a:t>Frequency of update: monthly</a:t>
            </a:r>
          </a:p>
          <a:p>
            <a:pPr algn="r"/>
            <a:r>
              <a:rPr lang="en-GB" sz="1100" dirty="0" smtClean="0"/>
              <a:t>HC data lead: Intelligence Unit</a:t>
            </a:r>
          </a:p>
        </p:txBody>
      </p:sp>
      <p:pic>
        <p:nvPicPr>
          <p:cNvPr id="7" name="Picture 6" descr="Bar chart showing the claimant count as a proportion of residents aged 16 to 64 in March 2020 and June 2021.  It can be seen that those Wards with the highest claimant count rates prior to the pandemic have for the most part fared worse than those that had lower rates."/>
          <p:cNvPicPr>
            <a:picLocks noChangeAspect="1"/>
          </p:cNvPicPr>
          <p:nvPr/>
        </p:nvPicPr>
        <p:blipFill>
          <a:blip r:embed="rId4"/>
          <a:stretch>
            <a:fillRect/>
          </a:stretch>
        </p:blipFill>
        <p:spPr>
          <a:xfrm>
            <a:off x="5360863" y="119318"/>
            <a:ext cx="6705242" cy="6210361"/>
          </a:xfrm>
          <a:prstGeom prst="rect">
            <a:avLst/>
          </a:prstGeom>
        </p:spPr>
      </p:pic>
    </p:spTree>
    <p:extLst>
      <p:ext uri="{BB962C8B-B14F-4D97-AF65-F5344CB8AC3E}">
        <p14:creationId xmlns:p14="http://schemas.microsoft.com/office/powerpoint/2010/main" val="16276970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117566"/>
            <a:ext cx="11520000" cy="692331"/>
          </a:xfrm>
        </p:spPr>
        <p:txBody>
          <a:bodyPr>
            <a:normAutofit/>
          </a:bodyPr>
          <a:lstStyle/>
          <a:p>
            <a:r>
              <a:rPr lang="en-GB" sz="2800" dirty="0" smtClean="0"/>
              <a:t>Analysis of national claimant count trends</a:t>
            </a:r>
            <a:endParaRPr lang="en-GB" sz="2800" dirty="0"/>
          </a:p>
        </p:txBody>
      </p:sp>
      <p:sp>
        <p:nvSpPr>
          <p:cNvPr id="3" name="Content Placeholder 2"/>
          <p:cNvSpPr>
            <a:spLocks noGrp="1"/>
          </p:cNvSpPr>
          <p:nvPr>
            <p:ph idx="1"/>
          </p:nvPr>
        </p:nvSpPr>
        <p:spPr>
          <a:xfrm>
            <a:off x="287337" y="718457"/>
            <a:ext cx="11520000" cy="5708469"/>
          </a:xfrm>
        </p:spPr>
        <p:txBody>
          <a:bodyPr>
            <a:normAutofit fontScale="55000" lnSpcReduction="20000"/>
          </a:bodyPr>
          <a:lstStyle/>
          <a:p>
            <a:pPr marL="0" indent="0">
              <a:lnSpc>
                <a:spcPct val="120000"/>
              </a:lnSpc>
              <a:buNone/>
            </a:pPr>
            <a:r>
              <a:rPr lang="en-GB" dirty="0" smtClean="0"/>
              <a:t>The </a:t>
            </a:r>
            <a:r>
              <a:rPr lang="en-GB" dirty="0" smtClean="0">
                <a:hlinkClick r:id="rId2"/>
              </a:rPr>
              <a:t>Centre for Cities </a:t>
            </a:r>
            <a:r>
              <a:rPr lang="en-GB" dirty="0" smtClean="0"/>
              <a:t>has recently undertaken an analysis of claimant count trends based on the </a:t>
            </a:r>
            <a:r>
              <a:rPr lang="en-GB" i="1" dirty="0" smtClean="0"/>
              <a:t>July</a:t>
            </a:r>
            <a:r>
              <a:rPr lang="en-GB" dirty="0" smtClean="0"/>
              <a:t> 2021 data, which provides some useful context to the Herefordshire figures.  Some of the key findings are:</a:t>
            </a:r>
          </a:p>
          <a:p>
            <a:pPr>
              <a:lnSpc>
                <a:spcPct val="120000"/>
              </a:lnSpc>
            </a:pPr>
            <a:r>
              <a:rPr lang="en-US" dirty="0"/>
              <a:t>As of </a:t>
            </a:r>
            <a:r>
              <a:rPr lang="en-US" dirty="0" smtClean="0"/>
              <a:t>July, </a:t>
            </a:r>
            <a:r>
              <a:rPr lang="en-US" dirty="0"/>
              <a:t>around 2.3 million people were claiming either Job Seekers Allowance or the work-component of Universal Credit. This is the lowest number of claimants since the start of the pandemic. However, there are approximately one million more claimants than before lockdown (March 2020).</a:t>
            </a:r>
          </a:p>
          <a:p>
            <a:pPr>
              <a:lnSpc>
                <a:spcPct val="120000"/>
              </a:lnSpc>
            </a:pPr>
            <a:r>
              <a:rPr lang="en-US" dirty="0" smtClean="0"/>
              <a:t>The </a:t>
            </a:r>
            <a:r>
              <a:rPr lang="en-US" dirty="0"/>
              <a:t>total number of claimants fell by 17,000 in July, just one tenth of the 177,000 fall in the previous month and the smallest drop since March 2021. Moreover, July’s changes were almost entirely driven by claimants aged between 16-24 years-old, which suggests that the reopening of the night-time activity benefits this age group in particular.</a:t>
            </a:r>
          </a:p>
          <a:p>
            <a:pPr>
              <a:lnSpc>
                <a:spcPct val="120000"/>
              </a:lnSpc>
            </a:pPr>
            <a:r>
              <a:rPr lang="en-US" dirty="0" smtClean="0"/>
              <a:t>The </a:t>
            </a:r>
            <a:r>
              <a:rPr lang="en-US" dirty="0"/>
              <a:t>findings above show that the </a:t>
            </a:r>
            <a:r>
              <a:rPr lang="en-US" dirty="0" smtClean="0"/>
              <a:t>10% </a:t>
            </a:r>
            <a:r>
              <a:rPr lang="en-US" dirty="0"/>
              <a:t>employers’ contribution to the furlough scheme, which started in July, did not cause an increase in claimant count</a:t>
            </a:r>
            <a:r>
              <a:rPr lang="en-US" dirty="0" smtClean="0"/>
              <a:t>.</a:t>
            </a:r>
          </a:p>
          <a:p>
            <a:pPr>
              <a:lnSpc>
                <a:spcPct val="120000"/>
              </a:lnSpc>
            </a:pPr>
            <a:r>
              <a:rPr lang="en-US" dirty="0"/>
              <a:t>Unlike previous months, claimant count rate changes across cities were relatively similar. A few place – such as Luton, Dundee and Slough – saw their claimant count rate rising marginally, by roughly 0.1 percentage points. At the opposite end of the spectrum, Blackpool and Crawley saw the largest falls, albeit by just 0.2 percentage points.</a:t>
            </a:r>
          </a:p>
          <a:p>
            <a:pPr>
              <a:lnSpc>
                <a:spcPct val="120000"/>
              </a:lnSpc>
            </a:pPr>
            <a:r>
              <a:rPr lang="en-US" dirty="0" smtClean="0"/>
              <a:t>Consequently</a:t>
            </a:r>
            <a:r>
              <a:rPr lang="en-US" dirty="0"/>
              <a:t>, the cities and large towns with the highest claimant count continue to be mostly located in the North and Midlands: with Birmingham having the highest claimant count rate at </a:t>
            </a:r>
            <a:r>
              <a:rPr lang="en-US" dirty="0" smtClean="0"/>
              <a:t>9.0%, </a:t>
            </a:r>
            <a:r>
              <a:rPr lang="en-US" dirty="0"/>
              <a:t>followed Bradford and Hull. Meanwhile, York is the only city with a claimant count rate below the pre-Covid national average of </a:t>
            </a:r>
            <a:r>
              <a:rPr lang="en-US" dirty="0" smtClean="0"/>
              <a:t>3%. </a:t>
            </a:r>
            <a:r>
              <a:rPr lang="en-US" dirty="0"/>
              <a:t>Cities and large towns with comparatively low claimant count rates are predominantly in located in the South of </a:t>
            </a:r>
            <a:r>
              <a:rPr lang="en-US" dirty="0" smtClean="0"/>
              <a:t>England.</a:t>
            </a:r>
          </a:p>
          <a:p>
            <a:pPr>
              <a:lnSpc>
                <a:spcPct val="120000"/>
              </a:lnSpc>
            </a:pPr>
            <a:r>
              <a:rPr lang="en-US" dirty="0" smtClean="0"/>
              <a:t>Nationally, cities with a reliance on either the aviation sector, or which have an economy centred around trade from city-centre offices (where significant numbers of employees continue to work from home) are likely to be most vulnerable to further job losses once the furlough scheme ends. </a:t>
            </a:r>
            <a:endParaRPr lang="en-GB" dirty="0"/>
          </a:p>
        </p:txBody>
      </p:sp>
    </p:spTree>
    <p:extLst>
      <p:ext uri="{BB962C8B-B14F-4D97-AF65-F5344CB8AC3E}">
        <p14:creationId xmlns:p14="http://schemas.microsoft.com/office/powerpoint/2010/main" val="179142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172" y="42084"/>
            <a:ext cx="6541019" cy="540327"/>
          </a:xfrm>
        </p:spPr>
        <p:txBody>
          <a:bodyPr>
            <a:noAutofit/>
          </a:bodyPr>
          <a:lstStyle/>
          <a:p>
            <a:r>
              <a:rPr lang="en-GB" sz="2800" dirty="0" smtClean="0"/>
              <a:t>Model-based unemployment </a:t>
            </a:r>
            <a:r>
              <a:rPr lang="en-GB" sz="2800" dirty="0"/>
              <a:t>rate: </a:t>
            </a:r>
            <a:r>
              <a:rPr lang="en-GB" sz="2800" dirty="0" smtClean="0"/>
              <a:t>trend</a:t>
            </a:r>
            <a:endParaRPr lang="en-GB" sz="2800" dirty="0"/>
          </a:p>
        </p:txBody>
      </p:sp>
      <p:sp>
        <p:nvSpPr>
          <p:cNvPr id="4" name="Text Placeholder 3"/>
          <p:cNvSpPr>
            <a:spLocks noGrp="1"/>
          </p:cNvSpPr>
          <p:nvPr>
            <p:ph type="body" sz="half" idx="2"/>
          </p:nvPr>
        </p:nvSpPr>
        <p:spPr>
          <a:xfrm>
            <a:off x="54863" y="648550"/>
            <a:ext cx="4515729" cy="4190738"/>
          </a:xfrm>
          <a:ln>
            <a:solidFill>
              <a:srgbClr val="FFC000"/>
            </a:solidFill>
          </a:ln>
        </p:spPr>
        <p:txBody>
          <a:bodyPr>
            <a:normAutofit fontScale="70000" lnSpcReduction="20000"/>
          </a:bodyPr>
          <a:lstStyle/>
          <a:p>
            <a:pPr lvl="0">
              <a:lnSpc>
                <a:spcPct val="120000"/>
              </a:lnSpc>
              <a:spcBef>
                <a:spcPts val="600"/>
              </a:spcBef>
              <a:defRPr/>
            </a:pPr>
            <a:r>
              <a:rPr lang="en-GB" sz="2900" b="1" dirty="0"/>
              <a:t>Key points:</a:t>
            </a:r>
          </a:p>
          <a:p>
            <a:pPr marL="180000" lvl="0" indent="-180000">
              <a:lnSpc>
                <a:spcPct val="120000"/>
              </a:lnSpc>
              <a:spcBef>
                <a:spcPts val="300"/>
              </a:spcBef>
              <a:spcAft>
                <a:spcPts val="300"/>
              </a:spcAft>
              <a:buFont typeface="Arial" panose="020B0604020202020204" pitchFamily="34" charset="0"/>
              <a:buChar char="•"/>
              <a:defRPr/>
            </a:pPr>
            <a:r>
              <a:rPr lang="en-US" sz="2300" dirty="0" smtClean="0">
                <a:solidFill>
                  <a:srgbClr val="282E2B"/>
                </a:solidFill>
                <a:cs typeface="Arial" panose="020B0604020202020204" pitchFamily="34" charset="0"/>
              </a:rPr>
              <a:t>In the period April 2020 to March 2021 the unemployment rate in Herefordshire was 3.5% (CI+-0.7), compared to 4.9% (CI+-0.2) in England as a whole and 5.5% (CI+-0.5) across the West Midlands region. </a:t>
            </a:r>
          </a:p>
          <a:p>
            <a:pPr marL="180000" lvl="0" indent="-180000">
              <a:lnSpc>
                <a:spcPct val="120000"/>
              </a:lnSpc>
              <a:spcBef>
                <a:spcPts val="300"/>
              </a:spcBef>
              <a:spcAft>
                <a:spcPts val="300"/>
              </a:spcAft>
              <a:buFont typeface="Arial" panose="020B0604020202020204" pitchFamily="34" charset="0"/>
              <a:buChar char="•"/>
              <a:defRPr/>
            </a:pPr>
            <a:r>
              <a:rPr lang="en-US" sz="2300" dirty="0" smtClean="0">
                <a:solidFill>
                  <a:srgbClr val="282E2B"/>
                </a:solidFill>
                <a:cs typeface="Arial" panose="020B0604020202020204" pitchFamily="34" charset="0"/>
              </a:rPr>
              <a:t>Herefordshire’s unemployment rate was significantly lower than England as a whole and the West </a:t>
            </a:r>
            <a:r>
              <a:rPr lang="en-US" sz="2300" dirty="0" smtClean="0">
                <a:solidFill>
                  <a:srgbClr val="282E2B"/>
                </a:solidFill>
                <a:cs typeface="Arial" panose="020B0604020202020204" pitchFamily="34" charset="0"/>
              </a:rPr>
              <a:t>Midlands region. </a:t>
            </a:r>
            <a:endParaRPr lang="en-US" sz="2300" dirty="0" smtClean="0">
              <a:solidFill>
                <a:srgbClr val="282E2B"/>
              </a:solidFill>
              <a:cs typeface="Arial" panose="020B0604020202020204" pitchFamily="34" charset="0"/>
            </a:endParaRPr>
          </a:p>
          <a:p>
            <a:pPr marL="180000" lvl="0" indent="-180000">
              <a:lnSpc>
                <a:spcPct val="120000"/>
              </a:lnSpc>
              <a:spcBef>
                <a:spcPts val="300"/>
              </a:spcBef>
              <a:spcAft>
                <a:spcPts val="300"/>
              </a:spcAft>
              <a:buFont typeface="Arial" panose="020B0604020202020204" pitchFamily="34" charset="0"/>
              <a:buChar char="•"/>
              <a:defRPr/>
            </a:pPr>
            <a:r>
              <a:rPr lang="en-US" sz="2300" dirty="0" smtClean="0">
                <a:solidFill>
                  <a:srgbClr val="282E2B"/>
                </a:solidFill>
                <a:cs typeface="Arial" panose="020B0604020202020204" pitchFamily="34" charset="0"/>
              </a:rPr>
              <a:t>This </a:t>
            </a:r>
            <a:r>
              <a:rPr lang="en-US" sz="2300" dirty="0">
                <a:solidFill>
                  <a:srgbClr val="282E2B"/>
                </a:solidFill>
                <a:cs typeface="Arial" panose="020B0604020202020204" pitchFamily="34" charset="0"/>
              </a:rPr>
              <a:t>shows the official annual unemployment </a:t>
            </a:r>
            <a:r>
              <a:rPr lang="en-US" sz="2300" dirty="0" smtClean="0">
                <a:solidFill>
                  <a:srgbClr val="282E2B"/>
                </a:solidFill>
                <a:cs typeface="Arial" panose="020B0604020202020204" pitchFamily="34" charset="0"/>
              </a:rPr>
              <a:t>rate which IS NOT the same as the claimant count </a:t>
            </a:r>
            <a:r>
              <a:rPr lang="en-US" sz="2300" dirty="0" smtClean="0">
                <a:solidFill>
                  <a:srgbClr val="282E2B"/>
                </a:solidFill>
                <a:cs typeface="Arial" panose="020B0604020202020204" pitchFamily="34" charset="0"/>
              </a:rPr>
              <a:t>rate.</a:t>
            </a:r>
            <a:endParaRPr lang="en-US" sz="2300" dirty="0">
              <a:solidFill>
                <a:srgbClr val="282E2B"/>
              </a:solidFill>
              <a:cs typeface="Arial" panose="020B0604020202020204" pitchFamily="34" charset="0"/>
            </a:endParaRPr>
          </a:p>
          <a:p>
            <a:pPr lvl="0">
              <a:lnSpc>
                <a:spcPct val="120000"/>
              </a:lnSpc>
              <a:spcBef>
                <a:spcPts val="600"/>
              </a:spcBef>
              <a:defRPr/>
            </a:pPr>
            <a:r>
              <a:rPr lang="en-GB" sz="2300" b="1" dirty="0" smtClean="0">
                <a:solidFill>
                  <a:srgbClr val="282E2B"/>
                </a:solidFill>
              </a:rPr>
              <a:t>What </a:t>
            </a:r>
            <a:r>
              <a:rPr lang="en-GB" sz="2300" b="1" dirty="0">
                <a:solidFill>
                  <a:srgbClr val="282E2B"/>
                </a:solidFill>
              </a:rPr>
              <a:t>this doesn’t tell us:</a:t>
            </a:r>
          </a:p>
          <a:p>
            <a:pPr marL="180000" indent="-180000">
              <a:lnSpc>
                <a:spcPct val="120000"/>
              </a:lnSpc>
              <a:spcBef>
                <a:spcPts val="300"/>
              </a:spcBef>
              <a:spcAft>
                <a:spcPts val="300"/>
              </a:spcAft>
              <a:buFont typeface="Arial" panose="020B0604020202020204" pitchFamily="34" charset="0"/>
              <a:buChar char="•"/>
              <a:defRPr/>
            </a:pPr>
            <a:r>
              <a:rPr lang="en-GB" sz="2300" dirty="0">
                <a:solidFill>
                  <a:srgbClr val="282E2B"/>
                </a:solidFill>
                <a:cs typeface="Arial" panose="020B0604020202020204" pitchFamily="34" charset="0"/>
              </a:rPr>
              <a:t>No further breakdown is available below all-age county </a:t>
            </a:r>
            <a:r>
              <a:rPr lang="en-GB" sz="2300" dirty="0" smtClean="0">
                <a:solidFill>
                  <a:srgbClr val="282E2B"/>
                </a:solidFill>
                <a:cs typeface="Arial" panose="020B0604020202020204" pitchFamily="34" charset="0"/>
              </a:rPr>
              <a:t>rate.</a:t>
            </a:r>
            <a:endParaRPr lang="en-GB" dirty="0"/>
          </a:p>
        </p:txBody>
      </p:sp>
      <p:pic>
        <p:nvPicPr>
          <p:cNvPr id="10" name="Content Placeholder 9" descr="Line chart showing trend in model-based unemployment rate in Herefordshire, the West Midlands and England since 2007/08." title="Model-based estimates of unemployment"/>
          <p:cNvPicPr>
            <a:picLocks noGrp="1" noChangeAspect="1"/>
          </p:cNvPicPr>
          <p:nvPr>
            <p:ph idx="1"/>
          </p:nvPr>
        </p:nvPicPr>
        <p:blipFill>
          <a:blip r:embed="rId2"/>
          <a:stretch>
            <a:fillRect/>
          </a:stretch>
        </p:blipFill>
        <p:spPr>
          <a:xfrm>
            <a:off x="4673600" y="648550"/>
            <a:ext cx="7254236" cy="4657982"/>
          </a:xfrm>
          <a:prstGeom prst="rect">
            <a:avLst/>
          </a:prstGeom>
          <a:ln>
            <a:solidFill>
              <a:schemeClr val="tx1"/>
            </a:solidFill>
          </a:ln>
        </p:spPr>
      </p:pic>
      <p:sp>
        <p:nvSpPr>
          <p:cNvPr id="3" name="TextBox 2"/>
          <p:cNvSpPr txBox="1"/>
          <p:nvPr/>
        </p:nvSpPr>
        <p:spPr>
          <a:xfrm>
            <a:off x="54863" y="4887041"/>
            <a:ext cx="4515730" cy="1123384"/>
          </a:xfrm>
          <a:prstGeom prst="rect">
            <a:avLst/>
          </a:prstGeom>
          <a:solidFill>
            <a:schemeClr val="bg1"/>
          </a:solidFill>
          <a:ln>
            <a:solidFill>
              <a:schemeClr val="bg1">
                <a:lumMod val="75000"/>
              </a:schemeClr>
            </a:solidFill>
          </a:ln>
        </p:spPr>
        <p:txBody>
          <a:bodyPr wrap="square" rtlCol="0">
            <a:spAutoFit/>
          </a:bodyPr>
          <a:lstStyle/>
          <a:p>
            <a:r>
              <a:rPr lang="en-GB" sz="1200" b="1" i="1" dirty="0">
                <a:solidFill>
                  <a:schemeClr val="bg1">
                    <a:lumMod val="50000"/>
                  </a:schemeClr>
                </a:solidFill>
              </a:rPr>
              <a:t>! Need to know !</a:t>
            </a:r>
          </a:p>
          <a:p>
            <a:r>
              <a:rPr lang="en-US" sz="1100" dirty="0">
                <a:solidFill>
                  <a:schemeClr val="bg1">
                    <a:lumMod val="50000"/>
                  </a:schemeClr>
                </a:solidFill>
              </a:rPr>
              <a:t>Model-based estimates are produced for local authority areas.  Estimates of unemployment for nations and regions are not model-based and have been taken directly from the Annual Population Survey dataset.  For more information on the difference between the unemployment and claimant count rates see this </a:t>
            </a:r>
            <a:r>
              <a:rPr lang="en-US" sz="1100" dirty="0">
                <a:solidFill>
                  <a:schemeClr val="bg1">
                    <a:lumMod val="50000"/>
                  </a:schemeClr>
                </a:solidFill>
                <a:hlinkClick r:id="rId3"/>
              </a:rPr>
              <a:t>article</a:t>
            </a:r>
            <a:r>
              <a:rPr lang="en-US" sz="1100" dirty="0">
                <a:solidFill>
                  <a:schemeClr val="bg1">
                    <a:lumMod val="50000"/>
                  </a:schemeClr>
                </a:solidFill>
              </a:rPr>
              <a:t>. </a:t>
            </a:r>
            <a:endParaRPr lang="en-GB" sz="1100" dirty="0">
              <a:solidFill>
                <a:schemeClr val="bg1">
                  <a:lumMod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9684179" y="5350815"/>
            <a:ext cx="2324937" cy="769441"/>
          </a:xfrm>
          <a:prstGeom prst="rect">
            <a:avLst/>
          </a:prstGeom>
          <a:solidFill>
            <a:schemeClr val="bg1"/>
          </a:solidFill>
        </p:spPr>
        <p:txBody>
          <a:bodyPr wrap="square" rtlCol="0">
            <a:spAutoFit/>
          </a:bodyPr>
          <a:lstStyle/>
          <a:p>
            <a:pPr algn="r"/>
            <a:r>
              <a:rPr lang="en-GB" sz="1100" dirty="0" smtClean="0"/>
              <a:t>Data source: ONS/</a:t>
            </a:r>
            <a:r>
              <a:rPr lang="en-US" sz="1100" dirty="0" smtClean="0">
                <a:hlinkClick r:id="rId4"/>
              </a:rPr>
              <a:t>NOMIS </a:t>
            </a:r>
            <a:endParaRPr lang="en-US" sz="1100" dirty="0" smtClean="0"/>
          </a:p>
          <a:p>
            <a:pPr algn="r"/>
            <a:r>
              <a:rPr lang="en-GB" sz="1100" dirty="0" smtClean="0"/>
              <a:t>Date last updated: 14 Sept. 2021</a:t>
            </a:r>
          </a:p>
          <a:p>
            <a:pPr algn="r"/>
            <a:r>
              <a:rPr lang="en-GB" sz="1100" dirty="0" smtClean="0"/>
              <a:t>Frequency of update: quarterly</a:t>
            </a:r>
          </a:p>
          <a:p>
            <a:pPr algn="r"/>
            <a:r>
              <a:rPr lang="en-GB" sz="1100" dirty="0" smtClean="0"/>
              <a:t>HC data lead: Intelligence Unit</a:t>
            </a:r>
          </a:p>
        </p:txBody>
      </p:sp>
    </p:spTree>
    <p:extLst>
      <p:ext uri="{BB962C8B-B14F-4D97-AF65-F5344CB8AC3E}">
        <p14:creationId xmlns:p14="http://schemas.microsoft.com/office/powerpoint/2010/main" val="38685466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20" y="128337"/>
            <a:ext cx="12031579" cy="577626"/>
          </a:xfrm>
        </p:spPr>
        <p:txBody>
          <a:bodyPr>
            <a:noAutofit/>
          </a:bodyPr>
          <a:lstStyle/>
          <a:p>
            <a:r>
              <a:rPr lang="en-GB" sz="2800" dirty="0" smtClean="0"/>
              <a:t>Furloughed employees: trend </a:t>
            </a:r>
            <a:endParaRPr lang="en-GB" sz="2800" dirty="0"/>
          </a:p>
        </p:txBody>
      </p:sp>
      <p:sp>
        <p:nvSpPr>
          <p:cNvPr id="6" name="TextBox 5"/>
          <p:cNvSpPr txBox="1"/>
          <p:nvPr/>
        </p:nvSpPr>
        <p:spPr>
          <a:xfrm>
            <a:off x="287338" y="722361"/>
            <a:ext cx="5578890" cy="4924425"/>
          </a:xfrm>
          <a:prstGeom prst="rect">
            <a:avLst/>
          </a:prstGeom>
          <a:noFill/>
          <a:ln>
            <a:solidFill>
              <a:srgbClr val="FFC000"/>
            </a:solidFill>
          </a:ln>
        </p:spPr>
        <p:txBody>
          <a:bodyPr wrap="square" rtlCol="0">
            <a:spAutoFit/>
          </a:bodyPr>
          <a:lstStyle/>
          <a:p>
            <a:r>
              <a:rPr lang="en-US" sz="1400" b="1" dirty="0" smtClean="0"/>
              <a:t>Key points</a:t>
            </a:r>
          </a:p>
          <a:p>
            <a:pPr marL="285750" indent="-285750">
              <a:buFont typeface="Arial" panose="020B0604020202020204" pitchFamily="34" charset="0"/>
              <a:buChar char="•"/>
            </a:pPr>
            <a:r>
              <a:rPr lang="en-US" sz="1400" dirty="0" smtClean="0"/>
              <a:t>Latest provisional figures </a:t>
            </a:r>
            <a:r>
              <a:rPr lang="en-US" sz="1400" dirty="0"/>
              <a:t>for the Coronavirus Job Retention Scheme (CJRS) show that </a:t>
            </a:r>
            <a:r>
              <a:rPr lang="en-US" sz="1400" dirty="0" smtClean="0"/>
              <a:t>as at 31 July 2021 across the UK there were still over 1.3 million </a:t>
            </a:r>
            <a:r>
              <a:rPr lang="en-US" sz="1400" dirty="0"/>
              <a:t>staff on </a:t>
            </a:r>
            <a:r>
              <a:rPr lang="en-US" sz="1400" dirty="0" smtClean="0"/>
              <a:t>furlough.</a:t>
            </a:r>
          </a:p>
          <a:p>
            <a:pPr marL="285750" indent="-285750">
              <a:spcBef>
                <a:spcPts val="600"/>
              </a:spcBef>
              <a:buFont typeface="Arial" panose="020B0604020202020204" pitchFamily="34" charset="0"/>
              <a:buChar char="•"/>
            </a:pPr>
            <a:r>
              <a:rPr lang="en-US" sz="1400" dirty="0" smtClean="0"/>
              <a:t>As </a:t>
            </a:r>
            <a:r>
              <a:rPr lang="en-US" sz="1400" dirty="0"/>
              <a:t>at </a:t>
            </a:r>
            <a:r>
              <a:rPr lang="en-US" sz="1400" dirty="0" smtClean="0"/>
              <a:t>end July 2021, provisional figures suggest the </a:t>
            </a:r>
            <a:r>
              <a:rPr lang="en-US" sz="1400" dirty="0"/>
              <a:t>take up rate for the furlough scheme in Herefordshire </a:t>
            </a:r>
            <a:r>
              <a:rPr lang="en-US" sz="1400" dirty="0" smtClean="0"/>
              <a:t>(4%) was slightly lower than nationally and regionally (6%).  </a:t>
            </a:r>
          </a:p>
          <a:p>
            <a:pPr marL="285750" indent="-285750">
              <a:spcBef>
                <a:spcPts val="600"/>
              </a:spcBef>
              <a:buFont typeface="Arial" panose="020B0604020202020204" pitchFamily="34" charset="0"/>
              <a:buChar char="•"/>
            </a:pPr>
            <a:r>
              <a:rPr lang="en-US" sz="1400" dirty="0" smtClean="0"/>
              <a:t>As at the end of July the number of Herefordshire employments furloughed (3,100) was continuing to fall steadily from the second peak in January (11,800) and was well below the peak in June of last year when around 30% of employments were furloughed.</a:t>
            </a:r>
          </a:p>
          <a:p>
            <a:pPr>
              <a:spcBef>
                <a:spcPts val="600"/>
              </a:spcBef>
            </a:pPr>
            <a:r>
              <a:rPr lang="en-US" sz="1400" b="1" dirty="0" smtClean="0"/>
              <a:t>What </a:t>
            </a:r>
            <a:r>
              <a:rPr lang="en-US" sz="1400" b="1" dirty="0"/>
              <a:t>this doesn’t tell us</a:t>
            </a:r>
          </a:p>
          <a:p>
            <a:pPr>
              <a:spcBef>
                <a:spcPts val="600"/>
              </a:spcBef>
            </a:pPr>
            <a:r>
              <a:rPr lang="en-US" sz="1400" dirty="0" smtClean="0"/>
              <a:t>From July 2021 the furlough scheme started to wind down and the scheme is scheduled to end completely after September 2021.  Some uncertainty still remains as to what proportion of jobs still furloughed at that point will exist once the scheme ends, or whether there will be a significant number of so-called “zombie jobs” that will disappear at that point.  Analysts generally expect that there will be a rise in unemployment as employers are required to contribute more and then again when the scheme ends completely. </a:t>
            </a:r>
          </a:p>
        </p:txBody>
      </p:sp>
      <p:pic>
        <p:nvPicPr>
          <p:cNvPr id="7" name="Picture 6" descr="Bar chart showing CJRS take up rate in Herefordshire, the West Midlands and England since July 2020.  The trend in Herefordshire has remained similar to regionally and nationally throughout.  As was the case across the country the take up rate increased significantly in January but then levelled off with provisional figures indicate a continuing fall in July." title="Bar chart showing CJRS take up rate in Herefordshire, the West Midlands and England since July 2020"/>
          <p:cNvPicPr>
            <a:picLocks noChangeAspect="1"/>
          </p:cNvPicPr>
          <p:nvPr/>
        </p:nvPicPr>
        <p:blipFill>
          <a:blip r:embed="rId2"/>
          <a:stretch>
            <a:fillRect/>
          </a:stretch>
        </p:blipFill>
        <p:spPr>
          <a:xfrm>
            <a:off x="6061811" y="129232"/>
            <a:ext cx="5789075" cy="5049747"/>
          </a:xfrm>
          <a:prstGeom prst="rect">
            <a:avLst/>
          </a:prstGeom>
          <a:noFill/>
          <a:ln>
            <a:solidFill>
              <a:schemeClr val="tx1"/>
            </a:solidFill>
          </a:ln>
        </p:spPr>
      </p:pic>
      <p:sp>
        <p:nvSpPr>
          <p:cNvPr id="3" name="TextBox 2"/>
          <p:cNvSpPr txBox="1"/>
          <p:nvPr/>
        </p:nvSpPr>
        <p:spPr>
          <a:xfrm>
            <a:off x="287339" y="5705993"/>
            <a:ext cx="8730052" cy="861774"/>
          </a:xfrm>
          <a:prstGeom prst="rect">
            <a:avLst/>
          </a:prstGeom>
          <a:solidFill>
            <a:schemeClr val="bg1"/>
          </a:solidFill>
          <a:ln>
            <a:solidFill>
              <a:schemeClr val="bg1">
                <a:lumMod val="65000"/>
              </a:schemeClr>
            </a:solidFill>
          </a:ln>
        </p:spPr>
        <p:txBody>
          <a:bodyPr wrap="square" rtlCol="0">
            <a:spAutoFit/>
          </a:bodyPr>
          <a:lstStyle/>
          <a:p>
            <a:r>
              <a:rPr lang="en-US" sz="1400" b="1" dirty="0" smtClean="0">
                <a:solidFill>
                  <a:schemeClr val="bg1">
                    <a:lumMod val="50000"/>
                  </a:schemeClr>
                </a:solidFill>
              </a:rPr>
              <a:t>Need to know</a:t>
            </a:r>
            <a:endParaRPr lang="en-US" sz="1400" dirty="0" smtClean="0">
              <a:solidFill>
                <a:schemeClr val="bg1">
                  <a:lumMod val="50000"/>
                </a:schemeClr>
              </a:solidFill>
            </a:endParaRPr>
          </a:p>
          <a:p>
            <a:r>
              <a:rPr lang="en-US" sz="1200" dirty="0" smtClean="0">
                <a:solidFill>
                  <a:schemeClr val="bg1">
                    <a:lumMod val="50000"/>
                  </a:schemeClr>
                </a:solidFill>
              </a:rPr>
              <a:t>The Coronavirus Job Retention Scheme (furlough) scheme pays 80% of wages (capped at £2,500) for eligible employees. </a:t>
            </a:r>
          </a:p>
          <a:p>
            <a:r>
              <a:rPr lang="en-GB" sz="1200" dirty="0" smtClean="0">
                <a:solidFill>
                  <a:schemeClr val="bg1">
                    <a:lumMod val="50000"/>
                  </a:schemeClr>
                </a:solidFill>
              </a:rPr>
              <a:t>From July 2021 the government grant reduced to 70% of wages with employers required to contribute 10%.  From August 2021 the government grant will fall again to 60% and the employer’s contribution will rise to 20%.</a:t>
            </a:r>
            <a:endParaRPr lang="en-GB" sz="1200" b="1" dirty="0">
              <a:solidFill>
                <a:schemeClr val="bg1">
                  <a:lumMod val="50000"/>
                </a:schemeClr>
              </a:solidFill>
            </a:endParaRPr>
          </a:p>
        </p:txBody>
      </p:sp>
      <p:sp>
        <p:nvSpPr>
          <p:cNvPr id="8" name="TextBox 7"/>
          <p:cNvSpPr txBox="1"/>
          <p:nvPr/>
        </p:nvSpPr>
        <p:spPr>
          <a:xfrm>
            <a:off x="9353651" y="5262065"/>
            <a:ext cx="2574827" cy="769441"/>
          </a:xfrm>
          <a:prstGeom prst="rect">
            <a:avLst/>
          </a:prstGeom>
          <a:solidFill>
            <a:schemeClr val="bg1"/>
          </a:solidFill>
        </p:spPr>
        <p:txBody>
          <a:bodyPr wrap="square" rtlCol="0">
            <a:spAutoFit/>
          </a:bodyPr>
          <a:lstStyle/>
          <a:p>
            <a:pPr algn="r"/>
            <a:r>
              <a:rPr lang="en-GB" sz="1100" dirty="0" smtClean="0"/>
              <a:t>Data source: </a:t>
            </a:r>
            <a:r>
              <a:rPr lang="en-GB" sz="1100" dirty="0" smtClean="0">
                <a:hlinkClick r:id="rId3"/>
              </a:rPr>
              <a:t>HMRC</a:t>
            </a:r>
            <a:r>
              <a:rPr lang="en-US" sz="1100" dirty="0" smtClean="0">
                <a:hlinkClick r:id="rId4"/>
              </a:rPr>
              <a:t> </a:t>
            </a:r>
            <a:endParaRPr lang="en-US" sz="1100" dirty="0" smtClean="0"/>
          </a:p>
          <a:p>
            <a:pPr algn="r"/>
            <a:r>
              <a:rPr lang="en-GB" sz="1100" dirty="0" smtClean="0"/>
              <a:t>Date last updated: 9 September 2021</a:t>
            </a:r>
          </a:p>
          <a:p>
            <a:pPr algn="r"/>
            <a:r>
              <a:rPr lang="en-GB" sz="1100" dirty="0" smtClean="0"/>
              <a:t>Frequency of update: monthly</a:t>
            </a:r>
          </a:p>
          <a:p>
            <a:pPr algn="r"/>
            <a:r>
              <a:rPr lang="en-GB" sz="1100" dirty="0" smtClean="0"/>
              <a:t>HC data lead: Intelligence Unit</a:t>
            </a:r>
          </a:p>
        </p:txBody>
      </p:sp>
    </p:spTree>
    <p:extLst>
      <p:ext uri="{BB962C8B-B14F-4D97-AF65-F5344CB8AC3E}">
        <p14:creationId xmlns:p14="http://schemas.microsoft.com/office/powerpoint/2010/main" val="36502291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21" y="128337"/>
            <a:ext cx="5492234" cy="1464936"/>
          </a:xfrm>
        </p:spPr>
        <p:txBody>
          <a:bodyPr>
            <a:noAutofit/>
          </a:bodyPr>
          <a:lstStyle/>
          <a:p>
            <a:r>
              <a:rPr lang="en-GB" sz="2800" dirty="0" smtClean="0"/>
              <a:t>Number </a:t>
            </a:r>
            <a:r>
              <a:rPr lang="en-GB" sz="2800" dirty="0" smtClean="0"/>
              <a:t>of Herefordshire employments furloughed by industrial sector</a:t>
            </a:r>
            <a:endParaRPr lang="en-GB" sz="2800" dirty="0"/>
          </a:p>
        </p:txBody>
      </p:sp>
      <p:sp>
        <p:nvSpPr>
          <p:cNvPr id="6" name="TextBox 5" descr="Chart showing the number of Herefordshire employments furloughed by industrial sector as at 31 March 2021 and 30 April 2021 (provisional)." title="Number of Herefordshire jobs furloughed by industrial sector"/>
          <p:cNvSpPr txBox="1"/>
          <p:nvPr/>
        </p:nvSpPr>
        <p:spPr>
          <a:xfrm>
            <a:off x="160420" y="1593273"/>
            <a:ext cx="5492235" cy="2739211"/>
          </a:xfrm>
          <a:prstGeom prst="rect">
            <a:avLst/>
          </a:prstGeom>
          <a:noFill/>
          <a:ln>
            <a:solidFill>
              <a:srgbClr val="FFC000"/>
            </a:solidFill>
          </a:ln>
        </p:spPr>
        <p:txBody>
          <a:bodyPr wrap="square" rtlCol="0">
            <a:spAutoFit/>
          </a:bodyPr>
          <a:lstStyle/>
          <a:p>
            <a:r>
              <a:rPr lang="en-US" b="1" dirty="0" smtClean="0"/>
              <a:t>Key points</a:t>
            </a:r>
          </a:p>
          <a:p>
            <a:pPr>
              <a:spcBef>
                <a:spcPts val="600"/>
              </a:spcBef>
            </a:pPr>
            <a:r>
              <a:rPr lang="en-US" dirty="0" smtClean="0"/>
              <a:t>In Herefordshire, by far the highest numbers of employments still furloughed are in the wholesale and retail, repair of motor vehicles sector (550 </a:t>
            </a:r>
            <a:r>
              <a:rPr lang="en-US" dirty="0"/>
              <a:t>as at </a:t>
            </a:r>
            <a:r>
              <a:rPr lang="en-US" dirty="0" smtClean="0"/>
              <a:t>31 July*) </a:t>
            </a:r>
            <a:r>
              <a:rPr lang="en-US" dirty="0"/>
              <a:t>and </a:t>
            </a:r>
            <a:r>
              <a:rPr lang="en-US" dirty="0" smtClean="0"/>
              <a:t>accommodation and food services (520 as at 31 July) but both have seen significant falls since June (down from 690 and 720 respectively). </a:t>
            </a:r>
          </a:p>
          <a:p>
            <a:pPr>
              <a:spcBef>
                <a:spcPts val="600"/>
              </a:spcBef>
            </a:pPr>
            <a:endParaRPr lang="en-US" dirty="0" smtClean="0"/>
          </a:p>
        </p:txBody>
      </p:sp>
      <p:pic>
        <p:nvPicPr>
          <p:cNvPr id="4" name="Picture 3" descr="Bar chart showing how, according to provisional data, the number of employments furloughed in Herefordshire as at 31 July 2021." title="Total employments in Herefordshire furloughed as at 31 July 2021 (provisional)"/>
          <p:cNvPicPr>
            <a:picLocks noChangeAspect="1"/>
          </p:cNvPicPr>
          <p:nvPr/>
        </p:nvPicPr>
        <p:blipFill>
          <a:blip r:embed="rId2"/>
          <a:stretch>
            <a:fillRect/>
          </a:stretch>
        </p:blipFill>
        <p:spPr>
          <a:xfrm>
            <a:off x="5802356" y="128337"/>
            <a:ext cx="6133108" cy="4669941"/>
          </a:xfrm>
          <a:prstGeom prst="rect">
            <a:avLst/>
          </a:prstGeom>
          <a:ln>
            <a:solidFill>
              <a:schemeClr val="tx1"/>
            </a:solidFill>
          </a:ln>
        </p:spPr>
      </p:pic>
      <p:sp>
        <p:nvSpPr>
          <p:cNvPr id="3" name="TextBox 2"/>
          <p:cNvSpPr txBox="1"/>
          <p:nvPr/>
        </p:nvSpPr>
        <p:spPr>
          <a:xfrm>
            <a:off x="160420" y="4863353"/>
            <a:ext cx="9302235" cy="1231106"/>
          </a:xfrm>
          <a:prstGeom prst="rect">
            <a:avLst/>
          </a:prstGeom>
          <a:solidFill>
            <a:schemeClr val="bg1"/>
          </a:solidFill>
          <a:ln>
            <a:solidFill>
              <a:schemeClr val="bg1">
                <a:lumMod val="65000"/>
              </a:schemeClr>
            </a:solidFill>
          </a:ln>
        </p:spPr>
        <p:txBody>
          <a:bodyPr wrap="square" rtlCol="0">
            <a:spAutoFit/>
          </a:bodyPr>
          <a:lstStyle/>
          <a:p>
            <a:r>
              <a:rPr lang="en-US" sz="1400" b="1" dirty="0" smtClean="0">
                <a:solidFill>
                  <a:schemeClr val="bg1">
                    <a:lumMod val="50000"/>
                  </a:schemeClr>
                </a:solidFill>
              </a:rPr>
              <a:t>Need to know</a:t>
            </a:r>
            <a:endParaRPr lang="en-US" sz="1400" dirty="0" smtClean="0">
              <a:solidFill>
                <a:schemeClr val="bg1">
                  <a:lumMod val="50000"/>
                </a:schemeClr>
              </a:solidFill>
            </a:endParaRPr>
          </a:p>
          <a:p>
            <a:r>
              <a:rPr lang="en-US" sz="1200" dirty="0" smtClean="0">
                <a:solidFill>
                  <a:schemeClr val="bg1">
                    <a:lumMod val="50000"/>
                  </a:schemeClr>
                </a:solidFill>
              </a:rPr>
              <a:t>The </a:t>
            </a:r>
            <a:r>
              <a:rPr lang="en-US" sz="1200" dirty="0">
                <a:solidFill>
                  <a:schemeClr val="bg1">
                    <a:lumMod val="50000"/>
                  </a:schemeClr>
                </a:solidFill>
              </a:rPr>
              <a:t>Coronavirus Job Retention Scheme </a:t>
            </a:r>
            <a:r>
              <a:rPr lang="en-US" sz="1200" dirty="0" smtClean="0">
                <a:solidFill>
                  <a:schemeClr val="bg1">
                    <a:lumMod val="50000"/>
                  </a:schemeClr>
                </a:solidFill>
              </a:rPr>
              <a:t>(</a:t>
            </a:r>
            <a:r>
              <a:rPr lang="en-US" sz="1200" dirty="0">
                <a:solidFill>
                  <a:schemeClr val="bg1">
                    <a:lumMod val="50000"/>
                  </a:schemeClr>
                </a:solidFill>
              </a:rPr>
              <a:t>furlough) scheme pays 80% of wages (capped at £2,500) for eligible employees. </a:t>
            </a:r>
            <a:r>
              <a:rPr lang="en-US" sz="1200" dirty="0" smtClean="0">
                <a:solidFill>
                  <a:schemeClr val="bg1">
                    <a:lumMod val="50000"/>
                  </a:schemeClr>
                </a:solidFill>
              </a:rPr>
              <a:t>From 1 July 2021 the scheme started to wind down with employers being required to contribute 10% of wages, increasing to 20% in August.</a:t>
            </a:r>
          </a:p>
          <a:p>
            <a:r>
              <a:rPr lang="en-US" sz="1200" b="1" dirty="0" smtClean="0">
                <a:solidFill>
                  <a:schemeClr val="bg1">
                    <a:lumMod val="50000"/>
                  </a:schemeClr>
                </a:solidFill>
              </a:rPr>
              <a:t>*July 2021 figures are provisional.</a:t>
            </a:r>
          </a:p>
          <a:p>
            <a:r>
              <a:rPr lang="en-US" sz="1200" dirty="0">
                <a:solidFill>
                  <a:schemeClr val="bg1">
                    <a:lumMod val="50000"/>
                  </a:schemeClr>
                </a:solidFill>
              </a:rPr>
              <a:t>The 'Other' category contains the following sectors: Agriculture, forestry and fishing; Mining and quarrying; Energy production and supply; Water supply, sewerage and waste; Public administration and defence; social security; Households; and Unknown and </a:t>
            </a:r>
            <a:r>
              <a:rPr lang="en-US" sz="1200" dirty="0" smtClean="0">
                <a:solidFill>
                  <a:schemeClr val="bg1">
                    <a:lumMod val="50000"/>
                  </a:schemeClr>
                </a:solidFill>
              </a:rPr>
              <a:t>other.</a:t>
            </a:r>
            <a:endParaRPr lang="en-GB" sz="1200" dirty="0">
              <a:solidFill>
                <a:schemeClr val="bg1">
                  <a:lumMod val="50000"/>
                </a:schemeClr>
              </a:solidFill>
            </a:endParaRPr>
          </a:p>
        </p:txBody>
      </p:sp>
      <p:sp>
        <p:nvSpPr>
          <p:cNvPr id="8" name="TextBox 7"/>
          <p:cNvSpPr txBox="1"/>
          <p:nvPr/>
        </p:nvSpPr>
        <p:spPr>
          <a:xfrm>
            <a:off x="9462655" y="4855898"/>
            <a:ext cx="2566391" cy="769441"/>
          </a:xfrm>
          <a:prstGeom prst="rect">
            <a:avLst/>
          </a:prstGeom>
          <a:solidFill>
            <a:schemeClr val="bg1"/>
          </a:solidFill>
        </p:spPr>
        <p:txBody>
          <a:bodyPr wrap="square" rtlCol="0">
            <a:spAutoFit/>
          </a:bodyPr>
          <a:lstStyle/>
          <a:p>
            <a:pPr algn="r"/>
            <a:r>
              <a:rPr lang="en-GB" sz="1100" dirty="0" smtClean="0"/>
              <a:t>Data source: </a:t>
            </a:r>
            <a:r>
              <a:rPr lang="en-GB" sz="1100" dirty="0" smtClean="0">
                <a:hlinkClick r:id="rId3"/>
              </a:rPr>
              <a:t>HMRC</a:t>
            </a:r>
            <a:r>
              <a:rPr lang="en-US" sz="1100" dirty="0" smtClean="0">
                <a:hlinkClick r:id="rId4"/>
              </a:rPr>
              <a:t> </a:t>
            </a:r>
            <a:endParaRPr lang="en-US" sz="1100" dirty="0" smtClean="0"/>
          </a:p>
          <a:p>
            <a:pPr algn="r"/>
            <a:r>
              <a:rPr lang="en-GB" sz="1100" dirty="0" smtClean="0"/>
              <a:t>Date last updated: 9 September 2021</a:t>
            </a:r>
          </a:p>
          <a:p>
            <a:pPr algn="r"/>
            <a:r>
              <a:rPr lang="en-GB" sz="1100" dirty="0" smtClean="0"/>
              <a:t>Frequency of update: monthly</a:t>
            </a:r>
          </a:p>
          <a:p>
            <a:pPr algn="r"/>
            <a:r>
              <a:rPr lang="en-GB" sz="1100" dirty="0" smtClean="0"/>
              <a:t>HC data lead: Intelligence Unit</a:t>
            </a:r>
          </a:p>
        </p:txBody>
      </p:sp>
    </p:spTree>
    <p:extLst>
      <p:ext uri="{BB962C8B-B14F-4D97-AF65-F5344CB8AC3E}">
        <p14:creationId xmlns:p14="http://schemas.microsoft.com/office/powerpoint/2010/main" val="42847631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600" y="198467"/>
            <a:ext cx="11666143" cy="644087"/>
          </a:xfrm>
        </p:spPr>
        <p:txBody>
          <a:bodyPr>
            <a:noAutofit/>
          </a:bodyPr>
          <a:lstStyle/>
          <a:p>
            <a:r>
              <a:rPr lang="en-GB" sz="2800" dirty="0" smtClean="0"/>
              <a:t>Variation in furlough take-up rates (employments) across UK industrial sectors</a:t>
            </a:r>
            <a:endParaRPr lang="en-GB" sz="2800" dirty="0"/>
          </a:p>
        </p:txBody>
      </p:sp>
      <p:sp>
        <p:nvSpPr>
          <p:cNvPr id="4" name="Text Placeholder 3"/>
          <p:cNvSpPr>
            <a:spLocks noGrp="1"/>
          </p:cNvSpPr>
          <p:nvPr>
            <p:ph type="body" sz="half" idx="2"/>
          </p:nvPr>
        </p:nvSpPr>
        <p:spPr>
          <a:xfrm>
            <a:off x="236761" y="912892"/>
            <a:ext cx="5040357" cy="4894791"/>
          </a:xfrm>
          <a:solidFill>
            <a:schemeClr val="bg1"/>
          </a:solidFill>
          <a:ln>
            <a:solidFill>
              <a:srgbClr val="FFC000"/>
            </a:solidFill>
          </a:ln>
        </p:spPr>
        <p:txBody>
          <a:bodyPr>
            <a:noAutofit/>
          </a:bodyPr>
          <a:lstStyle/>
          <a:p>
            <a:pPr>
              <a:lnSpc>
                <a:spcPct val="120000"/>
              </a:lnSpc>
            </a:pPr>
            <a:r>
              <a:rPr lang="en-US" sz="1800" b="1" dirty="0" smtClean="0"/>
              <a:t>Key points</a:t>
            </a:r>
          </a:p>
          <a:p>
            <a:pPr marL="171450" indent="-171450">
              <a:lnSpc>
                <a:spcPct val="120000"/>
              </a:lnSpc>
              <a:buFont typeface="Arial" panose="020B0604020202020204" pitchFamily="34" charset="0"/>
              <a:buChar char="•"/>
            </a:pPr>
            <a:r>
              <a:rPr lang="en-US" sz="1200" dirty="0" smtClean="0"/>
              <a:t>Nationally, the industry sectors with </a:t>
            </a:r>
            <a:r>
              <a:rPr lang="en-US" sz="1200" dirty="0"/>
              <a:t>the highest </a:t>
            </a:r>
            <a:r>
              <a:rPr lang="en-US" sz="1200" dirty="0" smtClean="0"/>
              <a:t>take-up </a:t>
            </a:r>
            <a:r>
              <a:rPr lang="en-US" sz="1200" dirty="0"/>
              <a:t>rates at </a:t>
            </a:r>
            <a:r>
              <a:rPr lang="en-US" sz="1200" dirty="0" smtClean="0"/>
              <a:t>31 July 2021 </a:t>
            </a:r>
            <a:r>
              <a:rPr lang="en-US" sz="1200" dirty="0"/>
              <a:t>were </a:t>
            </a:r>
            <a:r>
              <a:rPr lang="en-US" sz="1200" dirty="0" smtClean="0"/>
              <a:t> arts</a:t>
            </a:r>
            <a:r>
              <a:rPr lang="en-US" sz="1200" dirty="0"/>
              <a:t>, entertainment and </a:t>
            </a:r>
            <a:r>
              <a:rPr lang="en-US" sz="1200" dirty="0" smtClean="0"/>
              <a:t>recreation (15%) and accommodation and food services (15%), with the lowest in public administration and defence, social security (less than 0.5</a:t>
            </a:r>
            <a:r>
              <a:rPr lang="en-US" sz="1200" dirty="0"/>
              <a:t>%). Both </a:t>
            </a:r>
            <a:r>
              <a:rPr lang="en-US" sz="1200" dirty="0" smtClean="0"/>
              <a:t>the arts</a:t>
            </a:r>
            <a:r>
              <a:rPr lang="en-US" sz="1200" dirty="0"/>
              <a:t>, entertainment and recreation </a:t>
            </a:r>
            <a:r>
              <a:rPr lang="en-US" sz="1200" dirty="0" smtClean="0"/>
              <a:t>and </a:t>
            </a:r>
            <a:r>
              <a:rPr lang="en-US" sz="1200" dirty="0"/>
              <a:t>accommodation and food services sectors have seen large reductions in the number of jobs on furlough during </a:t>
            </a:r>
            <a:r>
              <a:rPr lang="en-US" sz="1200" dirty="0" smtClean="0"/>
              <a:t>July.</a:t>
            </a:r>
          </a:p>
          <a:p>
            <a:pPr marL="171450" indent="-171450">
              <a:lnSpc>
                <a:spcPct val="120000"/>
              </a:lnSpc>
              <a:buFont typeface="Arial" panose="020B0604020202020204" pitchFamily="34" charset="0"/>
              <a:buChar char="•"/>
            </a:pPr>
            <a:r>
              <a:rPr lang="en-US" sz="1200" dirty="0" smtClean="0">
                <a:hlinkClick r:id="rId2"/>
              </a:rPr>
              <a:t>ONS report </a:t>
            </a:r>
            <a:r>
              <a:rPr lang="en-US" sz="1200" dirty="0" smtClean="0"/>
              <a:t>that the </a:t>
            </a:r>
            <a:r>
              <a:rPr lang="en-US" sz="1200" dirty="0"/>
              <a:t>10 more detailed industry groups with the highest rates of jobs being put on furlough at 31 July 2021 were passenger air transport (51%), travel agency and tour operator activities (46%), photographic activities (35%), creative; arts and entertainment activities (28%), manufacture of wearing apparel (26%), organisation of conventions and trade shows (25%), manufacture of musical instruments (24%), other reservation service and related activities (24%), printing and service activities related to printing (24%) and retail sale via stalls and markets (23</a:t>
            </a:r>
            <a:r>
              <a:rPr lang="en-US" sz="1200" dirty="0" smtClean="0"/>
              <a:t>%).</a:t>
            </a:r>
            <a:endParaRPr lang="en-US" sz="1200" dirty="0"/>
          </a:p>
          <a:p>
            <a:pPr marL="171450" indent="-171450">
              <a:lnSpc>
                <a:spcPct val="120000"/>
              </a:lnSpc>
              <a:buFont typeface="Arial" panose="020B0604020202020204" pitchFamily="34" charset="0"/>
              <a:buChar char="•"/>
            </a:pPr>
            <a:endParaRPr lang="en-US" sz="1200" dirty="0" smtClean="0"/>
          </a:p>
        </p:txBody>
      </p:sp>
      <p:pic>
        <p:nvPicPr>
          <p:cNvPr id="5" name="Picture 4" descr="Bar chart showing UK furlough take-up rate (employments) by industry sector at the end of June and July 2021 (provisional)." title="UK furlough take-up rate by industry sector "/>
          <p:cNvPicPr>
            <a:picLocks noChangeAspect="1"/>
          </p:cNvPicPr>
          <p:nvPr/>
        </p:nvPicPr>
        <p:blipFill>
          <a:blip r:embed="rId3"/>
          <a:stretch>
            <a:fillRect/>
          </a:stretch>
        </p:blipFill>
        <p:spPr>
          <a:xfrm>
            <a:off x="5486400" y="520510"/>
            <a:ext cx="6444343" cy="5287174"/>
          </a:xfrm>
          <a:prstGeom prst="rect">
            <a:avLst/>
          </a:prstGeom>
          <a:ln>
            <a:solidFill>
              <a:schemeClr val="tx1"/>
            </a:solidFill>
          </a:ln>
        </p:spPr>
      </p:pic>
      <p:sp>
        <p:nvSpPr>
          <p:cNvPr id="8" name="TextBox 7"/>
          <p:cNvSpPr txBox="1"/>
          <p:nvPr/>
        </p:nvSpPr>
        <p:spPr>
          <a:xfrm>
            <a:off x="9144001" y="4324275"/>
            <a:ext cx="2560832" cy="769441"/>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smtClean="0">
                <a:hlinkClick r:id="rId4"/>
              </a:rPr>
              <a:t>HMRC</a:t>
            </a:r>
            <a:endParaRPr lang="en-GB" sz="1100" dirty="0"/>
          </a:p>
          <a:p>
            <a:r>
              <a:rPr lang="en-GB" sz="1100" dirty="0" smtClean="0"/>
              <a:t>Date last updated: 9 September 2021</a:t>
            </a:r>
          </a:p>
          <a:p>
            <a:r>
              <a:rPr lang="en-GB" sz="1100" dirty="0" smtClean="0"/>
              <a:t>Frequency of update: monthly</a:t>
            </a:r>
          </a:p>
          <a:p>
            <a:r>
              <a:rPr lang="en-GB" sz="1100" dirty="0" smtClean="0"/>
              <a:t>HC data lead: Intelligence Unit</a:t>
            </a:r>
          </a:p>
        </p:txBody>
      </p:sp>
      <p:sp>
        <p:nvSpPr>
          <p:cNvPr id="7" name="TextBox 6"/>
          <p:cNvSpPr txBox="1"/>
          <p:nvPr/>
        </p:nvSpPr>
        <p:spPr>
          <a:xfrm>
            <a:off x="5486400" y="5996226"/>
            <a:ext cx="6218431" cy="677108"/>
          </a:xfrm>
          <a:prstGeom prst="rect">
            <a:avLst/>
          </a:prstGeom>
          <a:solidFill>
            <a:schemeClr val="bg1"/>
          </a:solidFill>
          <a:ln>
            <a:solidFill>
              <a:schemeClr val="bg1">
                <a:lumMod val="65000"/>
              </a:schemeClr>
            </a:solidFill>
          </a:ln>
        </p:spPr>
        <p:txBody>
          <a:bodyPr wrap="square" rtlCol="0">
            <a:spAutoFit/>
          </a:bodyPr>
          <a:lstStyle/>
          <a:p>
            <a:r>
              <a:rPr lang="en-GB" sz="1400" b="1" dirty="0" smtClean="0">
                <a:solidFill>
                  <a:schemeClr val="bg1">
                    <a:lumMod val="65000"/>
                  </a:schemeClr>
                </a:solidFill>
              </a:rPr>
              <a:t>Need to know: July</a:t>
            </a:r>
            <a:r>
              <a:rPr lang="en-GB" sz="1400" dirty="0" smtClean="0">
                <a:solidFill>
                  <a:schemeClr val="bg1">
                    <a:lumMod val="65000"/>
                  </a:schemeClr>
                </a:solidFill>
              </a:rPr>
              <a:t> 2021 data </a:t>
            </a:r>
            <a:r>
              <a:rPr lang="en-GB" sz="1200" dirty="0" smtClean="0">
                <a:solidFill>
                  <a:schemeClr val="bg1">
                    <a:lumMod val="65000"/>
                  </a:schemeClr>
                </a:solidFill>
              </a:rPr>
              <a:t>are provisional.  Take up rate for </a:t>
            </a:r>
            <a:r>
              <a:rPr lang="en-US" sz="1200" dirty="0">
                <a:solidFill>
                  <a:schemeClr val="bg1">
                    <a:lumMod val="65000"/>
                  </a:schemeClr>
                </a:solidFill>
              </a:rPr>
              <a:t>Public administration and defence; social </a:t>
            </a:r>
            <a:r>
              <a:rPr lang="en-US" sz="1200" dirty="0" smtClean="0">
                <a:solidFill>
                  <a:schemeClr val="bg1">
                    <a:lumMod val="65000"/>
                  </a:schemeClr>
                </a:solidFill>
              </a:rPr>
              <a:t>security is not included  in the chart as less than 0.5%.</a:t>
            </a:r>
            <a:endParaRPr lang="en-US" sz="1200" dirty="0">
              <a:solidFill>
                <a:schemeClr val="bg1">
                  <a:lumMod val="65000"/>
                </a:schemeClr>
              </a:solidFill>
            </a:endParaRPr>
          </a:p>
          <a:p>
            <a:endParaRPr lang="en-GB" sz="1200" b="1" dirty="0">
              <a:solidFill>
                <a:schemeClr val="bg1">
                  <a:lumMod val="50000"/>
                </a:schemeClr>
              </a:solidFill>
            </a:endParaRPr>
          </a:p>
        </p:txBody>
      </p:sp>
    </p:spTree>
    <p:extLst>
      <p:ext uri="{BB962C8B-B14F-4D97-AF65-F5344CB8AC3E}">
        <p14:creationId xmlns:p14="http://schemas.microsoft.com/office/powerpoint/2010/main" val="21310480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35933" cy="577516"/>
          </a:xfrm>
        </p:spPr>
        <p:txBody>
          <a:bodyPr>
            <a:noAutofit/>
          </a:bodyPr>
          <a:lstStyle/>
          <a:p>
            <a:r>
              <a:rPr lang="en-GB" sz="2800" dirty="0" smtClean="0"/>
              <a:t>National variation in UK furlough rates by employer size</a:t>
            </a:r>
            <a:endParaRPr lang="en-GB" sz="2800" dirty="0"/>
          </a:p>
        </p:txBody>
      </p:sp>
      <p:sp>
        <p:nvSpPr>
          <p:cNvPr id="4" name="Text Placeholder 3"/>
          <p:cNvSpPr>
            <a:spLocks noGrp="1"/>
          </p:cNvSpPr>
          <p:nvPr>
            <p:ph type="body" sz="half" idx="2"/>
          </p:nvPr>
        </p:nvSpPr>
        <p:spPr>
          <a:xfrm>
            <a:off x="137883" y="693820"/>
            <a:ext cx="5330588" cy="5473897"/>
          </a:xfrm>
          <a:ln>
            <a:solidFill>
              <a:srgbClr val="FFC000"/>
            </a:solidFill>
          </a:ln>
        </p:spPr>
        <p:txBody>
          <a:bodyPr>
            <a:noAutofit/>
          </a:bodyPr>
          <a:lstStyle/>
          <a:p>
            <a:pPr>
              <a:lnSpc>
                <a:spcPct val="100000"/>
              </a:lnSpc>
              <a:spcBef>
                <a:spcPts val="600"/>
              </a:spcBef>
            </a:pPr>
            <a:r>
              <a:rPr lang="en-US" sz="2000" b="1" dirty="0" smtClean="0"/>
              <a:t>Key points:</a:t>
            </a:r>
          </a:p>
          <a:p>
            <a:pPr>
              <a:lnSpc>
                <a:spcPct val="100000"/>
              </a:lnSpc>
              <a:spcBef>
                <a:spcPts val="600"/>
              </a:spcBef>
            </a:pPr>
            <a:r>
              <a:rPr lang="en-US" dirty="0" smtClean="0"/>
              <a:t>Nationally, </a:t>
            </a:r>
            <a:r>
              <a:rPr lang="en-US" dirty="0" smtClean="0">
                <a:hlinkClick r:id="rId2"/>
              </a:rPr>
              <a:t>ONS </a:t>
            </a:r>
            <a:r>
              <a:rPr lang="en-US" dirty="0">
                <a:hlinkClick r:id="rId2"/>
              </a:rPr>
              <a:t>report </a:t>
            </a:r>
            <a:r>
              <a:rPr lang="en-US" dirty="0"/>
              <a:t>that across all employer sizes, the number of employments on furlough decreased across February, March, April, May, June and July 2021. Most recently, the largest reduction was for employers with 250 or more employees where the number of employments on furlough decreased by 114,100 from 367,200 employments at 30 June 2021 to a provisional estimate of 253,100 at 31 July 2021. Employers with 2 to 4 employees had the highest proportion of eligible employments on furlough at 20</a:t>
            </a:r>
            <a:r>
              <a:rPr lang="en-US" dirty="0" smtClean="0"/>
              <a:t>%</a:t>
            </a:r>
          </a:p>
          <a:p>
            <a:pPr>
              <a:lnSpc>
                <a:spcPct val="100000"/>
              </a:lnSpc>
              <a:spcBef>
                <a:spcPts val="600"/>
              </a:spcBef>
            </a:pPr>
            <a:r>
              <a:rPr lang="en-US" sz="1800" b="1" dirty="0" smtClean="0"/>
              <a:t>Relevance to Herefordshire:</a:t>
            </a:r>
          </a:p>
          <a:p>
            <a:pPr marL="180000" indent="-180000">
              <a:lnSpc>
                <a:spcPct val="100000"/>
              </a:lnSpc>
              <a:spcBef>
                <a:spcPts val="600"/>
              </a:spcBef>
              <a:buFont typeface="Arial" panose="020B0604020202020204" pitchFamily="34" charset="0"/>
              <a:buChar char="•"/>
            </a:pPr>
            <a:r>
              <a:rPr lang="en-US" dirty="0" smtClean="0"/>
              <a:t>A very high proportion of Herefordshire businesses are micro and small businesses, but we haven’t seen a correspondingly high overall take-up of furlough.</a:t>
            </a:r>
          </a:p>
          <a:p>
            <a:pPr marL="180000" indent="-180000">
              <a:lnSpc>
                <a:spcPct val="100000"/>
              </a:lnSpc>
              <a:spcBef>
                <a:spcPts val="600"/>
              </a:spcBef>
              <a:buFont typeface="Arial" panose="020B0604020202020204" pitchFamily="34" charset="0"/>
              <a:buChar char="•"/>
            </a:pPr>
            <a:r>
              <a:rPr lang="en-US" dirty="0" smtClean="0"/>
              <a:t>The reasons for this are, as yet, unclear but it is probably to do with the types of industries and occupations involved and might suggest more resilience in Herefordshire’s economy compared to other areas.</a:t>
            </a:r>
          </a:p>
        </p:txBody>
      </p:sp>
      <p:pic>
        <p:nvPicPr>
          <p:cNvPr id="7" name="Picture 6" descr="Bar chart showing the UK furlough take up rate by employer size as at 30 June and 31 July (provisional).  The highest rates are among small and micro businesses with the lowest among the largest employers (250+ employees)." title="UK furlough take up rate by employer size"/>
          <p:cNvPicPr>
            <a:picLocks noChangeAspect="1"/>
          </p:cNvPicPr>
          <p:nvPr/>
        </p:nvPicPr>
        <p:blipFill>
          <a:blip r:embed="rId3"/>
          <a:stretch>
            <a:fillRect/>
          </a:stretch>
        </p:blipFill>
        <p:spPr>
          <a:xfrm>
            <a:off x="5584402" y="947038"/>
            <a:ext cx="6416341" cy="3948518"/>
          </a:xfrm>
          <a:prstGeom prst="rect">
            <a:avLst/>
          </a:prstGeom>
          <a:ln>
            <a:solidFill>
              <a:schemeClr val="tx1"/>
            </a:solidFill>
          </a:ln>
        </p:spPr>
      </p:pic>
      <p:sp>
        <p:nvSpPr>
          <p:cNvPr id="6" name="TextBox 5"/>
          <p:cNvSpPr txBox="1"/>
          <p:nvPr/>
        </p:nvSpPr>
        <p:spPr>
          <a:xfrm>
            <a:off x="9186203" y="5208462"/>
            <a:ext cx="2762947" cy="769441"/>
          </a:xfrm>
          <a:prstGeom prst="rect">
            <a:avLst/>
          </a:prstGeom>
          <a:solidFill>
            <a:schemeClr val="bg1"/>
          </a:solidFill>
        </p:spPr>
        <p:txBody>
          <a:bodyPr wrap="square" rtlCol="0">
            <a:spAutoFit/>
          </a:bodyPr>
          <a:lstStyle/>
          <a:p>
            <a:pPr algn="r"/>
            <a:r>
              <a:rPr lang="en-GB" sz="1100" dirty="0" smtClean="0"/>
              <a:t>Data source: </a:t>
            </a:r>
            <a:r>
              <a:rPr lang="en-GB" sz="1100" dirty="0" smtClean="0">
                <a:hlinkClick r:id="rId4"/>
              </a:rPr>
              <a:t>HMRC</a:t>
            </a:r>
            <a:endParaRPr lang="en-GB" sz="1100" dirty="0" smtClean="0"/>
          </a:p>
          <a:p>
            <a:pPr algn="r"/>
            <a:r>
              <a:rPr lang="en-GB" sz="1100" dirty="0" smtClean="0"/>
              <a:t>Date last updated: 9 September 2021</a:t>
            </a:r>
          </a:p>
          <a:p>
            <a:pPr algn="r"/>
            <a:r>
              <a:rPr lang="en-GB" sz="1100" dirty="0" smtClean="0"/>
              <a:t>Frequency of update: monthly</a:t>
            </a:r>
          </a:p>
          <a:p>
            <a:pPr algn="r"/>
            <a:r>
              <a:rPr lang="en-GB" sz="1100" dirty="0" smtClean="0"/>
              <a:t>HC data lead: Intelligence Unit</a:t>
            </a:r>
          </a:p>
        </p:txBody>
      </p:sp>
    </p:spTree>
    <p:extLst>
      <p:ext uri="{BB962C8B-B14F-4D97-AF65-F5344CB8AC3E}">
        <p14:creationId xmlns:p14="http://schemas.microsoft.com/office/powerpoint/2010/main" val="758322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58" y="193964"/>
            <a:ext cx="12135933" cy="864088"/>
          </a:xfrm>
        </p:spPr>
        <p:txBody>
          <a:bodyPr>
            <a:noAutofit/>
          </a:bodyPr>
          <a:lstStyle/>
          <a:p>
            <a:r>
              <a:rPr lang="en-GB" sz="2800" dirty="0" smtClean="0"/>
              <a:t>Research:  </a:t>
            </a:r>
            <a:r>
              <a:rPr lang="en-US" sz="2800" i="1" dirty="0" smtClean="0"/>
              <a:t>Furlough </a:t>
            </a:r>
            <a:r>
              <a:rPr lang="en-US" sz="2800" i="1" dirty="0"/>
              <a:t>and Household Financial Distress</a:t>
            </a:r>
            <a:br>
              <a:rPr lang="en-US" sz="2800" i="1" dirty="0"/>
            </a:br>
            <a:r>
              <a:rPr lang="en-US" sz="2800" i="1" dirty="0"/>
              <a:t>during the COVID-19 </a:t>
            </a:r>
            <a:r>
              <a:rPr lang="en-US" sz="2800" i="1" dirty="0" smtClean="0"/>
              <a:t>Pandemic</a:t>
            </a:r>
            <a:endParaRPr lang="en-GB" sz="2800" i="1" dirty="0"/>
          </a:p>
        </p:txBody>
      </p:sp>
      <p:sp>
        <p:nvSpPr>
          <p:cNvPr id="4" name="Text Placeholder 3"/>
          <p:cNvSpPr>
            <a:spLocks noGrp="1"/>
          </p:cNvSpPr>
          <p:nvPr>
            <p:ph type="body" sz="half" idx="2"/>
          </p:nvPr>
        </p:nvSpPr>
        <p:spPr>
          <a:xfrm>
            <a:off x="137882" y="1288473"/>
            <a:ext cx="11652335" cy="4879244"/>
          </a:xfrm>
          <a:ln>
            <a:solidFill>
              <a:srgbClr val="FFC000"/>
            </a:solidFill>
          </a:ln>
        </p:spPr>
        <p:txBody>
          <a:bodyPr>
            <a:noAutofit/>
          </a:bodyPr>
          <a:lstStyle/>
          <a:p>
            <a:pPr>
              <a:lnSpc>
                <a:spcPct val="100000"/>
              </a:lnSpc>
              <a:spcBef>
                <a:spcPts val="600"/>
              </a:spcBef>
            </a:pPr>
            <a:r>
              <a:rPr lang="en-US" dirty="0" smtClean="0"/>
              <a:t>New unpublished research looking at how </a:t>
            </a:r>
            <a:r>
              <a:rPr lang="en-US" dirty="0"/>
              <a:t>furlough affects household financial distress during the COVID-19 </a:t>
            </a:r>
            <a:r>
              <a:rPr lang="en-US" dirty="0" smtClean="0"/>
              <a:t>pandemic has found that:</a:t>
            </a:r>
            <a:endParaRPr lang="en-US" dirty="0"/>
          </a:p>
          <a:p>
            <a:pPr marL="285750" indent="-285750">
              <a:lnSpc>
                <a:spcPct val="100000"/>
              </a:lnSpc>
              <a:spcBef>
                <a:spcPts val="600"/>
              </a:spcBef>
              <a:buFont typeface="Arial" panose="020B0604020202020204" pitchFamily="34" charset="0"/>
              <a:buChar char="•"/>
            </a:pPr>
            <a:r>
              <a:rPr lang="en-US" dirty="0"/>
              <a:t>Furlough increases the probability of late housing and bill payments by 30% </a:t>
            </a:r>
            <a:r>
              <a:rPr lang="en-US" dirty="0" smtClean="0"/>
              <a:t>and 9</a:t>
            </a:r>
            <a:r>
              <a:rPr lang="en-US" dirty="0"/>
              <a:t>%, respectively. The effects exist for individuals who rent their home, but not </a:t>
            </a:r>
            <a:r>
              <a:rPr lang="en-US" dirty="0" smtClean="0"/>
              <a:t>mortgagees, who </a:t>
            </a:r>
            <a:r>
              <a:rPr lang="en-US" dirty="0"/>
              <a:t>can mitigate financial distress by reducing expenditure during </a:t>
            </a:r>
            <a:r>
              <a:rPr lang="en-US" dirty="0" smtClean="0"/>
              <a:t>furlough by </a:t>
            </a:r>
            <a:r>
              <a:rPr lang="en-US" dirty="0"/>
              <a:t>deferring mortgage payments though the Mortgage Holiday Scheme. </a:t>
            </a:r>
            <a:endParaRPr lang="en-US" dirty="0" smtClean="0"/>
          </a:p>
          <a:p>
            <a:pPr marL="285750" indent="-285750">
              <a:lnSpc>
                <a:spcPct val="100000"/>
              </a:lnSpc>
              <a:spcBef>
                <a:spcPts val="600"/>
              </a:spcBef>
              <a:buFont typeface="Arial" panose="020B0604020202020204" pitchFamily="34" charset="0"/>
              <a:buChar char="•"/>
            </a:pPr>
            <a:r>
              <a:rPr lang="en-US" dirty="0" smtClean="0"/>
              <a:t>Furloughed individuals </a:t>
            </a:r>
            <a:r>
              <a:rPr lang="en-US" dirty="0"/>
              <a:t>significantly reduce expenditure and spend their savings to offset </a:t>
            </a:r>
            <a:r>
              <a:rPr lang="en-US" dirty="0" smtClean="0"/>
              <a:t>furlough induced income </a:t>
            </a:r>
            <a:r>
              <a:rPr lang="en-US" dirty="0"/>
              <a:t>reductions. This creates wealth inequality but lowers the probability a furloughed worker experiences financial distress after returning to work. </a:t>
            </a:r>
            <a:r>
              <a:rPr lang="en-US" dirty="0" smtClean="0"/>
              <a:t>Changes </a:t>
            </a:r>
            <a:r>
              <a:rPr lang="en-US" dirty="0"/>
              <a:t>in consumption patterns last beyond the furlough spell, and </a:t>
            </a:r>
            <a:r>
              <a:rPr lang="en-US" dirty="0" smtClean="0"/>
              <a:t>persist even </a:t>
            </a:r>
            <a:r>
              <a:rPr lang="en-US" dirty="0"/>
              <a:t>once an individual has returned to their regular employment</a:t>
            </a:r>
            <a:r>
              <a:rPr lang="en-US" dirty="0" smtClean="0"/>
              <a:t>. </a:t>
            </a:r>
          </a:p>
          <a:p>
            <a:pPr marL="285750" indent="-285750">
              <a:lnSpc>
                <a:spcPct val="100000"/>
              </a:lnSpc>
              <a:spcBef>
                <a:spcPts val="600"/>
              </a:spcBef>
              <a:buFont typeface="Arial" panose="020B0604020202020204" pitchFamily="34" charset="0"/>
              <a:buChar char="•"/>
            </a:pPr>
            <a:r>
              <a:rPr lang="en-US" dirty="0"/>
              <a:t>There is essentially no difference in the probability of financial distress between </a:t>
            </a:r>
            <a:r>
              <a:rPr lang="en-US" dirty="0" smtClean="0"/>
              <a:t>individuals who </a:t>
            </a:r>
            <a:r>
              <a:rPr lang="en-US" dirty="0"/>
              <a:t>experience an income decline of between 0% and 20%. However, above this level </a:t>
            </a:r>
            <a:r>
              <a:rPr lang="en-US" dirty="0" smtClean="0"/>
              <a:t>the probability </a:t>
            </a:r>
            <a:r>
              <a:rPr lang="en-US" dirty="0"/>
              <a:t>of financial distress rapidly increases. In this sense, the CJRS is well </a:t>
            </a:r>
            <a:r>
              <a:rPr lang="en-US" dirty="0" smtClean="0"/>
              <a:t>designed and estimates show an </a:t>
            </a:r>
            <a:r>
              <a:rPr lang="en-US" dirty="0"/>
              <a:t>80% government contribution to furloughed workers’ wages minimizes the </a:t>
            </a:r>
            <a:r>
              <a:rPr lang="en-US" dirty="0" smtClean="0"/>
              <a:t>incidence of </a:t>
            </a:r>
            <a:r>
              <a:rPr lang="en-US" dirty="0"/>
              <a:t>financial distress at the lowest cost to taxpayers</a:t>
            </a:r>
            <a:r>
              <a:rPr lang="en-US" dirty="0" smtClean="0"/>
              <a:t>.</a:t>
            </a:r>
          </a:p>
          <a:p>
            <a:pPr>
              <a:lnSpc>
                <a:spcPct val="100000"/>
              </a:lnSpc>
              <a:spcBef>
                <a:spcPts val="600"/>
              </a:spcBef>
            </a:pPr>
            <a:r>
              <a:rPr lang="en-US" dirty="0"/>
              <a:t>Source:  </a:t>
            </a:r>
            <a:r>
              <a:rPr lang="en-US" i="1" dirty="0"/>
              <a:t>Furlough and Household Financial </a:t>
            </a:r>
            <a:r>
              <a:rPr lang="en-US" i="1" dirty="0" smtClean="0"/>
              <a:t>Distress during </a:t>
            </a:r>
            <a:r>
              <a:rPr lang="en-US" i="1" dirty="0"/>
              <a:t>the COVID-19 </a:t>
            </a:r>
            <a:r>
              <a:rPr lang="en-US" i="1" dirty="0" smtClean="0"/>
              <a:t>Pandemic</a:t>
            </a:r>
            <a:r>
              <a:rPr lang="en-US" dirty="0" smtClean="0"/>
              <a:t>.  Christoph Görtz, </a:t>
            </a:r>
            <a:r>
              <a:rPr lang="en-US" dirty="0"/>
              <a:t>Danny </a:t>
            </a:r>
            <a:r>
              <a:rPr lang="en-US" dirty="0" smtClean="0"/>
              <a:t>McGowan and </a:t>
            </a:r>
            <a:r>
              <a:rPr lang="en-US" dirty="0"/>
              <a:t>Mallory </a:t>
            </a:r>
            <a:r>
              <a:rPr lang="en-US" dirty="0" smtClean="0"/>
              <a:t>Yeromonahos, August 2021.</a:t>
            </a:r>
          </a:p>
        </p:txBody>
      </p:sp>
    </p:spTree>
    <p:extLst>
      <p:ext uri="{BB962C8B-B14F-4D97-AF65-F5344CB8AC3E}">
        <p14:creationId xmlns:p14="http://schemas.microsoft.com/office/powerpoint/2010/main" val="17826038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196" y="155193"/>
            <a:ext cx="11520000" cy="967286"/>
          </a:xfrm>
        </p:spPr>
        <p:txBody>
          <a:bodyPr>
            <a:noAutofit/>
          </a:bodyPr>
          <a:lstStyle/>
          <a:p>
            <a:r>
              <a:rPr lang="en-GB" sz="2800" dirty="0" smtClean="0"/>
              <a:t>Claims made under the Self-employment Income Support Scheme (SEISS) – </a:t>
            </a:r>
            <a:r>
              <a:rPr lang="en-GB" sz="2800" dirty="0" smtClean="0"/>
              <a:t>fifth </a:t>
            </a:r>
            <a:r>
              <a:rPr lang="en-GB" sz="2800" dirty="0" smtClean="0"/>
              <a:t>grant</a:t>
            </a:r>
            <a:endParaRPr lang="en-GB" sz="2800" dirty="0"/>
          </a:p>
        </p:txBody>
      </p:sp>
      <p:sp>
        <p:nvSpPr>
          <p:cNvPr id="10" name="TextBox 9"/>
          <p:cNvSpPr txBox="1"/>
          <p:nvPr/>
        </p:nvSpPr>
        <p:spPr>
          <a:xfrm>
            <a:off x="197970" y="1102578"/>
            <a:ext cx="5396786" cy="5755422"/>
          </a:xfrm>
          <a:prstGeom prst="rect">
            <a:avLst/>
          </a:prstGeom>
          <a:solidFill>
            <a:schemeClr val="bg1"/>
          </a:solidFill>
          <a:ln>
            <a:solidFill>
              <a:srgbClr val="FFC000"/>
            </a:solidFill>
          </a:ln>
        </p:spPr>
        <p:txBody>
          <a:bodyPr wrap="square" rtlCol="0">
            <a:spAutoFit/>
          </a:bodyPr>
          <a:lstStyle/>
          <a:p>
            <a:r>
              <a:rPr lang="en-US" b="1" dirty="0" smtClean="0"/>
              <a:t>Key points</a:t>
            </a:r>
          </a:p>
          <a:p>
            <a:pPr marL="285750" indent="-285750">
              <a:buFont typeface="Arial" panose="020B0604020202020204" pitchFamily="34" charset="0"/>
              <a:buChar char="•"/>
            </a:pPr>
            <a:r>
              <a:rPr lang="en-US" sz="1400" dirty="0" smtClean="0"/>
              <a:t>The other major support scheme is for the self employed.  The </a:t>
            </a:r>
            <a:r>
              <a:rPr lang="en-US" sz="1400" dirty="0"/>
              <a:t>Self-Employment Income Support Scheme (SEISS) provides support for self-employed individuals whose business has been adversely affected by </a:t>
            </a:r>
            <a:r>
              <a:rPr lang="en-US" sz="1400" dirty="0" smtClean="0"/>
              <a:t>coronavirus.</a:t>
            </a:r>
          </a:p>
          <a:p>
            <a:pPr marL="285750" indent="-285750">
              <a:buFont typeface="Arial" panose="020B0604020202020204" pitchFamily="34" charset="0"/>
              <a:buChar char="•"/>
            </a:pPr>
            <a:r>
              <a:rPr lang="en-US" sz="1400" dirty="0"/>
              <a:t>To date £27.1bn has been paid in SEISS grants in total (up to 15 August 2021). Across the five grants 2.9 million individuals have received a grant and 9.9 million total grants have been claimed </a:t>
            </a:r>
            <a:endParaRPr lang="en-US" sz="1400" dirty="0" smtClean="0"/>
          </a:p>
          <a:p>
            <a:pPr marL="285750" indent="-285750">
              <a:buFont typeface="Arial" panose="020B0604020202020204" pitchFamily="34" charset="0"/>
              <a:buChar char="•"/>
            </a:pPr>
            <a:r>
              <a:rPr lang="en-US" sz="1400" dirty="0" smtClean="0"/>
              <a:t>Nationally, for the </a:t>
            </a:r>
            <a:r>
              <a:rPr lang="en-US" sz="1400" dirty="0"/>
              <a:t>fifth SEISS grant the average value per claim was £2,300..</a:t>
            </a:r>
            <a:endParaRPr lang="en-US" sz="1400" dirty="0" smtClean="0"/>
          </a:p>
          <a:p>
            <a:pPr marL="285750" indent="-285750">
              <a:buFont typeface="Arial" panose="020B0604020202020204" pitchFamily="34" charset="0"/>
              <a:buChar char="•"/>
            </a:pPr>
            <a:r>
              <a:rPr lang="en-US" sz="1400" dirty="0" smtClean="0"/>
              <a:t>As at 15 August 2021, in Herefordshire 1,700 claims had been made under the fifth grant</a:t>
            </a:r>
            <a:r>
              <a:rPr lang="en-US" sz="1400" dirty="0"/>
              <a:t>, totaling </a:t>
            </a:r>
            <a:r>
              <a:rPr lang="en-US" sz="1400" dirty="0" smtClean="0"/>
              <a:t>£3,900,000:  a take-up rate of 13% (of the </a:t>
            </a:r>
            <a:r>
              <a:rPr lang="en-US" sz="1400" i="1" dirty="0" smtClean="0"/>
              <a:t>eligible</a:t>
            </a:r>
            <a:r>
              <a:rPr lang="en-US" sz="1400" dirty="0" smtClean="0"/>
              <a:t> population) with an average claim value of £2,700.</a:t>
            </a:r>
          </a:p>
          <a:p>
            <a:pPr marL="285750" indent="-285750">
              <a:buFont typeface="Arial" panose="020B0604020202020204" pitchFamily="34" charset="0"/>
              <a:buChar char="•"/>
            </a:pPr>
            <a:r>
              <a:rPr lang="en-US" sz="1400" dirty="0" smtClean="0"/>
              <a:t>Encouragingly, the take up rate in Herefordshire (13%) has been significantly lower than nationally (24%) and regionally (23%).  However, only an estimated 12,900 workers in Herefordshire (56%) were eligible for the fifth grant from a self-employed population of around 23,200.  </a:t>
            </a:r>
            <a:r>
              <a:rPr lang="en-US" sz="1400" dirty="0" smtClean="0">
                <a:hlinkClick r:id="" action="ppaction://noaction"/>
              </a:rPr>
              <a:t>National research </a:t>
            </a:r>
            <a:r>
              <a:rPr lang="en-US" sz="1400" dirty="0" smtClean="0"/>
              <a:t>suggests the ineligible population across all grants are among those who have been financially worst affected by the pandemic. </a:t>
            </a:r>
          </a:p>
          <a:p>
            <a:pPr marL="285750" indent="-285750">
              <a:buFont typeface="Arial" panose="020B0604020202020204" pitchFamily="34" charset="0"/>
              <a:buChar char="•"/>
            </a:pPr>
            <a:r>
              <a:rPr lang="en-US" sz="1400" dirty="0" smtClean="0"/>
              <a:t>In Herefordshire, as at 15 August 2021 across all SEISS grants a total of 32,400 claims had been made by 10,300 individuals with a </a:t>
            </a:r>
            <a:r>
              <a:rPr lang="en-US" sz="1400" dirty="0"/>
              <a:t>total value of </a:t>
            </a:r>
            <a:r>
              <a:rPr lang="en-US" sz="1400" dirty="0" smtClean="0"/>
              <a:t>£87,900,000.</a:t>
            </a:r>
          </a:p>
        </p:txBody>
      </p:sp>
      <p:pic>
        <p:nvPicPr>
          <p:cNvPr id="3" name="Picture 2" descr="Bar chart showing SEISS fifth grant take up rate in Herefordshire, the West Midlands and England as at 15 August 2021." title="Self-employment Income Support Scheme fifth grant take up as at 15 August 2021"/>
          <p:cNvPicPr>
            <a:picLocks noChangeAspect="1"/>
          </p:cNvPicPr>
          <p:nvPr/>
        </p:nvPicPr>
        <p:blipFill>
          <a:blip r:embed="rId2"/>
          <a:stretch>
            <a:fillRect/>
          </a:stretch>
        </p:blipFill>
        <p:spPr>
          <a:xfrm>
            <a:off x="5710335" y="819686"/>
            <a:ext cx="6390052" cy="3636891"/>
          </a:xfrm>
          <a:prstGeom prst="rect">
            <a:avLst/>
          </a:prstGeom>
          <a:ln>
            <a:solidFill>
              <a:schemeClr val="tx1"/>
            </a:solidFill>
          </a:ln>
        </p:spPr>
      </p:pic>
      <p:sp>
        <p:nvSpPr>
          <p:cNvPr id="6" name="TextBox 5"/>
          <p:cNvSpPr txBox="1"/>
          <p:nvPr/>
        </p:nvSpPr>
        <p:spPr>
          <a:xfrm>
            <a:off x="5710335" y="4828839"/>
            <a:ext cx="4794293" cy="1785104"/>
          </a:xfrm>
          <a:prstGeom prst="rect">
            <a:avLst/>
          </a:prstGeom>
          <a:solidFill>
            <a:schemeClr val="bg1"/>
          </a:solidFill>
          <a:ln>
            <a:solidFill>
              <a:schemeClr val="bg1">
                <a:lumMod val="65000"/>
              </a:schemeClr>
            </a:solidFill>
          </a:ln>
        </p:spPr>
        <p:txBody>
          <a:bodyPr wrap="square" rtlCol="0">
            <a:spAutoFit/>
          </a:bodyPr>
          <a:lstStyle/>
          <a:p>
            <a:r>
              <a:rPr lang="en-GB" sz="1400" b="1" dirty="0" smtClean="0">
                <a:solidFill>
                  <a:schemeClr val="bg1">
                    <a:lumMod val="50000"/>
                  </a:schemeClr>
                </a:solidFill>
              </a:rPr>
              <a:t>Need to know:  </a:t>
            </a:r>
            <a:r>
              <a:rPr lang="en-US" sz="1200" dirty="0" smtClean="0">
                <a:solidFill>
                  <a:schemeClr val="bg1">
                    <a:lumMod val="50000"/>
                  </a:schemeClr>
                </a:solidFill>
              </a:rPr>
              <a:t>Between </a:t>
            </a:r>
            <a:r>
              <a:rPr lang="en-US" sz="1200" dirty="0">
                <a:solidFill>
                  <a:schemeClr val="bg1">
                    <a:lumMod val="50000"/>
                  </a:schemeClr>
                </a:solidFill>
              </a:rPr>
              <a:t>29 July and 30 September 2021 applications for the fifth grant of SEISS were open. To make a claim for the fifth grant businesses must have had a new or continuing impact from coronavirus between 1 May 2021 and 30 September 2021</a:t>
            </a:r>
            <a:r>
              <a:rPr lang="en-US" sz="1200" dirty="0" smtClean="0">
                <a:solidFill>
                  <a:schemeClr val="bg1">
                    <a:lumMod val="50000"/>
                  </a:schemeClr>
                </a:solidFill>
              </a:rPr>
              <a:t>.  This </a:t>
            </a:r>
            <a:r>
              <a:rPr lang="en-US" sz="1200" dirty="0">
                <a:solidFill>
                  <a:schemeClr val="bg1">
                    <a:lumMod val="50000"/>
                  </a:schemeClr>
                </a:solidFill>
              </a:rPr>
              <a:t>grant is worth either 80% or 30% of their average monthly trading profits, paid out in a single instalment covering 3 months’ worth of profits, and capped at £7,500 for the higher percentage or £2,850 for the lower percentage. These categories will be referred to as the higher grant and lower grant, respectively.</a:t>
            </a:r>
            <a:endParaRPr lang="en-GB" sz="1200" dirty="0" smtClean="0">
              <a:solidFill>
                <a:schemeClr val="bg1">
                  <a:lumMod val="50000"/>
                </a:schemeClr>
              </a:solidFill>
            </a:endParaRPr>
          </a:p>
        </p:txBody>
      </p:sp>
      <p:sp>
        <p:nvSpPr>
          <p:cNvPr id="7" name="TextBox 6"/>
          <p:cNvSpPr txBox="1"/>
          <p:nvPr/>
        </p:nvSpPr>
        <p:spPr>
          <a:xfrm>
            <a:off x="10530840" y="4828839"/>
            <a:ext cx="1584874" cy="1277273"/>
          </a:xfrm>
          <a:prstGeom prst="rect">
            <a:avLst/>
          </a:prstGeom>
          <a:solidFill>
            <a:schemeClr val="bg1"/>
          </a:solidFill>
        </p:spPr>
        <p:txBody>
          <a:bodyPr wrap="square" rtlCol="0">
            <a:spAutoFit/>
          </a:bodyPr>
          <a:lstStyle/>
          <a:p>
            <a:pPr algn="r"/>
            <a:r>
              <a:rPr lang="en-GB" sz="1100" dirty="0" smtClean="0"/>
              <a:t>Data source: </a:t>
            </a:r>
            <a:r>
              <a:rPr lang="en-GB" sz="1100" dirty="0">
                <a:hlinkClick r:id="rId3"/>
              </a:rPr>
              <a:t>HMRC</a:t>
            </a:r>
            <a:endParaRPr lang="en-GB" sz="1100" dirty="0"/>
          </a:p>
          <a:p>
            <a:pPr algn="r"/>
            <a:r>
              <a:rPr lang="en-GB" sz="1100" dirty="0" smtClean="0"/>
              <a:t>Date last updated: 9 September 2021</a:t>
            </a:r>
          </a:p>
          <a:p>
            <a:pPr algn="r"/>
            <a:r>
              <a:rPr lang="en-GB" sz="1100" dirty="0" smtClean="0"/>
              <a:t>Frequency of update: monthly</a:t>
            </a:r>
          </a:p>
          <a:p>
            <a:pPr algn="r"/>
            <a:r>
              <a:rPr lang="en-GB" sz="1100" dirty="0" smtClean="0"/>
              <a:t>HC data lead: Intelligence Unit</a:t>
            </a:r>
          </a:p>
        </p:txBody>
      </p:sp>
    </p:spTree>
    <p:extLst>
      <p:ext uri="{BB962C8B-B14F-4D97-AF65-F5344CB8AC3E}">
        <p14:creationId xmlns:p14="http://schemas.microsoft.com/office/powerpoint/2010/main" val="32503641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257" y="315061"/>
            <a:ext cx="3932237" cy="1222794"/>
          </a:xfrm>
        </p:spPr>
        <p:txBody>
          <a:bodyPr>
            <a:noAutofit/>
          </a:bodyPr>
          <a:lstStyle/>
          <a:p>
            <a:r>
              <a:rPr lang="en-GB" sz="2800" dirty="0" smtClean="0"/>
              <a:t>SEISS fifth grant take-up rate by industrial sector (UK)</a:t>
            </a:r>
            <a:endParaRPr lang="en-GB" sz="2800" dirty="0"/>
          </a:p>
        </p:txBody>
      </p:sp>
      <p:sp>
        <p:nvSpPr>
          <p:cNvPr id="4" name="Text Placeholder 3"/>
          <p:cNvSpPr>
            <a:spLocks noGrp="1"/>
          </p:cNvSpPr>
          <p:nvPr>
            <p:ph type="body" sz="half" idx="2"/>
          </p:nvPr>
        </p:nvSpPr>
        <p:spPr>
          <a:xfrm>
            <a:off x="373290" y="1537855"/>
            <a:ext cx="3932237" cy="4184072"/>
          </a:xfrm>
          <a:ln>
            <a:solidFill>
              <a:srgbClr val="FFC000"/>
            </a:solidFill>
          </a:ln>
        </p:spPr>
        <p:txBody>
          <a:bodyPr>
            <a:normAutofit fontScale="77500" lnSpcReduction="20000"/>
          </a:bodyPr>
          <a:lstStyle/>
          <a:p>
            <a:pPr>
              <a:lnSpc>
                <a:spcPct val="170000"/>
              </a:lnSpc>
            </a:pPr>
            <a:r>
              <a:rPr lang="en-US" dirty="0"/>
              <a:t>The sector with the highest number of potentially eligible individuals and the highest proportion of claims is the construction industry. By 15 August, construction workers had made 284,000 claims for the fifth SEISS grant, </a:t>
            </a:r>
            <a:r>
              <a:rPr lang="en-US" dirty="0" smtClean="0"/>
              <a:t>totaling </a:t>
            </a:r>
            <a:r>
              <a:rPr lang="en-US" dirty="0"/>
              <a:t>£729 million. Construction is the largest sector among the self-employed population with 1.2 million individuals assessed for </a:t>
            </a:r>
            <a:r>
              <a:rPr lang="en-US" dirty="0" smtClean="0"/>
              <a:t>eligibility</a:t>
            </a:r>
          </a:p>
          <a:p>
            <a:pPr>
              <a:lnSpc>
                <a:spcPct val="170000"/>
              </a:lnSpc>
            </a:pPr>
            <a:r>
              <a:rPr lang="en-US" dirty="0" smtClean="0"/>
              <a:t>Take-up rates have been highest in the transportation and storage (37%) and other service activities sectors (29%).  Take-up has been lowest </a:t>
            </a:r>
            <a:r>
              <a:rPr lang="en-US" dirty="0"/>
              <a:t>in the </a:t>
            </a:r>
            <a:r>
              <a:rPr lang="en-US" dirty="0" smtClean="0"/>
              <a:t>agriculture</a:t>
            </a:r>
            <a:r>
              <a:rPr lang="en-US" dirty="0"/>
              <a:t>, forestry and </a:t>
            </a:r>
            <a:r>
              <a:rPr lang="en-US" dirty="0" smtClean="0"/>
              <a:t>fishing sector (4%), which may go some way to explaining why Herefordshire’s take-up is significantly lower than regionally and nationally.</a:t>
            </a:r>
            <a:endParaRPr lang="en-GB" dirty="0"/>
          </a:p>
        </p:txBody>
      </p:sp>
      <p:pic>
        <p:nvPicPr>
          <p:cNvPr id="5" name="Content Placeholder 4" descr="Bar chart showing the take-up rate for the fifth SEISS grant nationally in each broad industrial sector ranked highest (transportation and storage) to lowest (agriculture, forestry and fishing)." title="Self-employment Income Support Scheme fifth grant take up rate by industry sector as at 15 August 2021"/>
          <p:cNvPicPr>
            <a:picLocks noGrp="1" noChangeAspect="1"/>
          </p:cNvPicPr>
          <p:nvPr>
            <p:ph idx="1"/>
          </p:nvPr>
        </p:nvPicPr>
        <p:blipFill>
          <a:blip r:embed="rId2"/>
          <a:stretch>
            <a:fillRect/>
          </a:stretch>
        </p:blipFill>
        <p:spPr>
          <a:xfrm>
            <a:off x="4569964" y="666454"/>
            <a:ext cx="7128635" cy="4585577"/>
          </a:xfrm>
          <a:prstGeom prst="rect">
            <a:avLst/>
          </a:prstGeom>
        </p:spPr>
      </p:pic>
      <p:sp>
        <p:nvSpPr>
          <p:cNvPr id="6" name="TextBox 5"/>
          <p:cNvSpPr txBox="1"/>
          <p:nvPr/>
        </p:nvSpPr>
        <p:spPr>
          <a:xfrm>
            <a:off x="9274629" y="5252032"/>
            <a:ext cx="2814873" cy="769441"/>
          </a:xfrm>
          <a:prstGeom prst="rect">
            <a:avLst/>
          </a:prstGeom>
          <a:solidFill>
            <a:schemeClr val="bg1"/>
          </a:solidFill>
        </p:spPr>
        <p:txBody>
          <a:bodyPr wrap="square" rtlCol="0">
            <a:spAutoFit/>
          </a:bodyPr>
          <a:lstStyle/>
          <a:p>
            <a:pPr algn="r"/>
            <a:r>
              <a:rPr lang="en-GB" sz="1100" dirty="0" smtClean="0"/>
              <a:t>Data source: </a:t>
            </a:r>
            <a:r>
              <a:rPr lang="en-GB" sz="1100" dirty="0">
                <a:hlinkClick r:id="rId3"/>
              </a:rPr>
              <a:t>HMRC</a:t>
            </a:r>
            <a:endParaRPr lang="en-GB" sz="1100" dirty="0"/>
          </a:p>
          <a:p>
            <a:pPr algn="r"/>
            <a:r>
              <a:rPr lang="en-GB" sz="1100" dirty="0" smtClean="0"/>
              <a:t>Date last updated: 9 September 2021</a:t>
            </a:r>
          </a:p>
          <a:p>
            <a:pPr algn="r"/>
            <a:r>
              <a:rPr lang="en-GB" sz="1100" dirty="0" smtClean="0"/>
              <a:t>Frequency of update: ad hoc</a:t>
            </a:r>
          </a:p>
          <a:p>
            <a:pPr algn="r"/>
            <a:r>
              <a:rPr lang="en-GB" sz="1100" dirty="0" smtClean="0"/>
              <a:t>HC data lead: Intelligence Unit</a:t>
            </a:r>
          </a:p>
        </p:txBody>
      </p:sp>
    </p:spTree>
    <p:extLst>
      <p:ext uri="{BB962C8B-B14F-4D97-AF65-F5344CB8AC3E}">
        <p14:creationId xmlns:p14="http://schemas.microsoft.com/office/powerpoint/2010/main" val="4240928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28" y="128050"/>
            <a:ext cx="11520000" cy="591478"/>
          </a:xfrm>
        </p:spPr>
        <p:txBody>
          <a:bodyPr>
            <a:normAutofit/>
          </a:bodyPr>
          <a:lstStyle/>
          <a:p>
            <a:r>
              <a:rPr lang="en-GB" sz="2800" dirty="0" smtClean="0"/>
              <a:t>The wider picture (1)</a:t>
            </a:r>
            <a:endParaRPr lang="en-GB" sz="2800" dirty="0"/>
          </a:p>
        </p:txBody>
      </p:sp>
      <p:sp>
        <p:nvSpPr>
          <p:cNvPr id="3" name="Content Placeholder 2"/>
          <p:cNvSpPr>
            <a:spLocks noGrp="1"/>
          </p:cNvSpPr>
          <p:nvPr>
            <p:ph idx="1"/>
          </p:nvPr>
        </p:nvSpPr>
        <p:spPr>
          <a:xfrm>
            <a:off x="104454" y="706582"/>
            <a:ext cx="12087546" cy="5181600"/>
          </a:xfrm>
          <a:solidFill>
            <a:schemeClr val="bg1"/>
          </a:solidFill>
        </p:spPr>
        <p:txBody>
          <a:bodyPr>
            <a:noAutofit/>
          </a:bodyPr>
          <a:lstStyle/>
          <a:p>
            <a:pPr marL="0" indent="0">
              <a:lnSpc>
                <a:spcPct val="100000"/>
              </a:lnSpc>
              <a:buNone/>
            </a:pPr>
            <a:r>
              <a:rPr lang="en-US" sz="1400" dirty="0"/>
              <a:t>Looking at the wider picture, putting this month’s data in context, analysts still expect a robust recovery in the world economy, but the outlook has moved in a “</a:t>
            </a:r>
            <a:r>
              <a:rPr lang="en-US" sz="1400" dirty="0"/>
              <a:t>stagflationary</a:t>
            </a:r>
            <a:r>
              <a:rPr lang="en-US" sz="1400" dirty="0"/>
              <a:t>” direction as growth momentum fades and price pressures rise</a:t>
            </a:r>
            <a:r>
              <a:rPr lang="en-US" sz="1400" dirty="0" smtClean="0"/>
              <a:t>.  As in previous months, evidence continues to emerge that the pandemic has accelerated some pre-existing economic trends and has widened pre-existing socio-economic inequalities.</a:t>
            </a:r>
            <a:endParaRPr lang="en-US" sz="1400" dirty="0"/>
          </a:p>
          <a:p>
            <a:pPr marL="0" indent="0">
              <a:lnSpc>
                <a:spcPct val="100000"/>
              </a:lnSpc>
              <a:buNone/>
            </a:pPr>
            <a:r>
              <a:rPr lang="en-US" sz="1400" dirty="0">
                <a:hlinkClick r:id="rId2"/>
              </a:rPr>
              <a:t>Gross domestic product (GDP)</a:t>
            </a:r>
            <a:r>
              <a:rPr lang="en-US" sz="1400" dirty="0"/>
              <a:t> is estimated to have grown by 0.1% in July 2021 and remains 2.1% below its pre-coronavirus (COVID-19) pandemic level (February 2020).  Production output was the main contributor to growth in GDP, growing by 1.2% in July 2021 and boosted by the reopening of an oil field production site, which was previously temporarily closed for planned maintenance.  Construction contracted for a fourth consecutive month with output down 1.6% in July 2021. Both new work (1.1%) and repair and maintenance (2.4%) fell in July 2021, as businesses cited price increases – caused by delays in the availability and sourcing of construction products (most notably steel, concreate, timber and glass) – as the main reason for the decline.</a:t>
            </a:r>
          </a:p>
          <a:p>
            <a:pPr marL="0" indent="0">
              <a:lnSpc>
                <a:spcPct val="100000"/>
              </a:lnSpc>
              <a:buNone/>
            </a:pPr>
            <a:r>
              <a:rPr lang="en-US" sz="1400" dirty="0">
                <a:hlinkClick r:id="rId3"/>
              </a:rPr>
              <a:t>Shroders</a:t>
            </a:r>
            <a:r>
              <a:rPr lang="en-US" sz="1400" dirty="0">
                <a:hlinkClick r:id="rId3"/>
              </a:rPr>
              <a:t> </a:t>
            </a:r>
            <a:r>
              <a:rPr lang="en-US" sz="1400" dirty="0"/>
              <a:t>has declared that “the initial acceleration stage of the recovery is over and we are in a new phase where supply constraints are having a major impact on the cycle.”  In the UK, according to the latest (31 August) </a:t>
            </a:r>
            <a:r>
              <a:rPr lang="en-US" sz="1400" dirty="0">
                <a:hlinkClick r:id="rId4"/>
              </a:rPr>
              <a:t>House of Commons Economic Indicators</a:t>
            </a:r>
            <a:r>
              <a:rPr lang="en-US" sz="1400" dirty="0"/>
              <a:t> report “as restrictions have eased across the UK, and support measures start to wind down, many economic indicators are showing the UK performing well at the end of August. But staff shortages due to Covid-19 and supply chain issues continue to affect the services and manufacturing industries”.  Partly as a result, there is some evidence to suggest that the pace of the economic recovery may be slowing  The volume of retail sales fell by 2.5% between June and July, with non-food stores reporting a fall of 4.4% in sales volumes in July 2021.  Other non-food stores such as computer or sports equipment stores reported a fall of 10.1%, while clothing and household goods stores reported a fall of 2.0%.  </a:t>
            </a:r>
          </a:p>
          <a:p>
            <a:pPr marL="0" indent="0">
              <a:lnSpc>
                <a:spcPct val="100000"/>
              </a:lnSpc>
              <a:buNone/>
            </a:pPr>
            <a:r>
              <a:rPr lang="en-US" sz="1400" dirty="0">
                <a:hlinkClick r:id="rId5"/>
              </a:rPr>
              <a:t>UK business confidence </a:t>
            </a:r>
            <a:r>
              <a:rPr lang="en-US" sz="1400" dirty="0"/>
              <a:t>is reported to be at a 4-year high but there is </a:t>
            </a:r>
            <a:r>
              <a:rPr lang="en-US" sz="1400" dirty="0">
                <a:hlinkClick r:id="rId6"/>
              </a:rPr>
              <a:t>growing concern </a:t>
            </a:r>
            <a:r>
              <a:rPr lang="en-US" sz="1400" dirty="0"/>
              <a:t>around the impact of labour shortages, which are particularly acute in the road haulage sector, where post-Brexit EU immigration rules are impacting recruitment, affecting supply chains.  Another area reporting issues is </a:t>
            </a:r>
            <a:r>
              <a:rPr lang="en-US" sz="1400" dirty="0">
                <a:hlinkClick r:id="rId7"/>
              </a:rPr>
              <a:t>meat production</a:t>
            </a:r>
            <a:r>
              <a:rPr lang="en-US" sz="1400" dirty="0"/>
              <a:t>.  On 25 August </a:t>
            </a:r>
            <a:r>
              <a:rPr lang="en-US" sz="1400" i="1" dirty="0"/>
              <a:t>The Guardian </a:t>
            </a:r>
            <a:r>
              <a:rPr lang="en-US" sz="1400" dirty="0"/>
              <a:t>described a “supply chain crisis” with “major retailers’ stock levels at their lowest since 1983”.  The effects are already being felt as shortages of some goods and materials and </a:t>
            </a:r>
            <a:r>
              <a:rPr lang="en-US" sz="1400" dirty="0">
                <a:hlinkClick r:id="rId8"/>
              </a:rPr>
              <a:t>ONS reports </a:t>
            </a:r>
            <a:r>
              <a:rPr lang="en-US" sz="1400" dirty="0"/>
              <a:t>that nationally in the period 26 July to 8 August 2021, of businesses not permanently stopped trading, 13% report that stock levels were lower than normal but worryingly with the proportion much higher in accommodation and food service activities (27%), wholesale and retail trade industries (25%), and the manufacturing industry (23%). </a:t>
            </a:r>
          </a:p>
        </p:txBody>
      </p:sp>
    </p:spTree>
    <p:extLst>
      <p:ext uri="{BB962C8B-B14F-4D97-AF65-F5344CB8AC3E}">
        <p14:creationId xmlns:p14="http://schemas.microsoft.com/office/powerpoint/2010/main" val="28091944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Section 3:  Support for Herefordshire businesses</a:t>
            </a:r>
            <a:endParaRPr lang="en-GB" sz="3200" dirty="0"/>
          </a:p>
        </p:txBody>
      </p:sp>
      <p:sp>
        <p:nvSpPr>
          <p:cNvPr id="3" name="TextBox 2"/>
          <p:cNvSpPr txBox="1"/>
          <p:nvPr/>
        </p:nvSpPr>
        <p:spPr>
          <a:xfrm>
            <a:off x="443345" y="1385455"/>
            <a:ext cx="11111346"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Local </a:t>
            </a:r>
            <a:r>
              <a:rPr lang="en-US" dirty="0"/>
              <a:t>authority administered grants paid to Herefordshire </a:t>
            </a:r>
            <a:r>
              <a:rPr lang="en-US" dirty="0" smtClean="0"/>
              <a:t>businesses</a:t>
            </a:r>
          </a:p>
          <a:p>
            <a:pPr marL="285750" indent="-285750">
              <a:buFont typeface="Arial" panose="020B0604020202020204" pitchFamily="34" charset="0"/>
              <a:buChar char="•"/>
            </a:pPr>
            <a:r>
              <a:rPr lang="en-GB" dirty="0" smtClean="0"/>
              <a:t>Eat </a:t>
            </a:r>
            <a:r>
              <a:rPr lang="en-GB" dirty="0"/>
              <a:t>Out To Help Out </a:t>
            </a:r>
            <a:r>
              <a:rPr lang="en-GB" dirty="0" smtClean="0"/>
              <a:t>scheme</a:t>
            </a:r>
          </a:p>
          <a:p>
            <a:pPr marL="285750" indent="-285750">
              <a:buFont typeface="Arial" panose="020B0604020202020204" pitchFamily="34" charset="0"/>
              <a:buChar char="•"/>
            </a:pPr>
            <a:r>
              <a:rPr lang="en-GB" dirty="0" smtClean="0"/>
              <a:t>Government loans </a:t>
            </a:r>
            <a:r>
              <a:rPr lang="en-GB" dirty="0"/>
              <a:t>to Herefordshire businesses</a:t>
            </a:r>
          </a:p>
        </p:txBody>
      </p:sp>
    </p:spTree>
    <p:extLst>
      <p:ext uri="{BB962C8B-B14F-4D97-AF65-F5344CB8AC3E}">
        <p14:creationId xmlns:p14="http://schemas.microsoft.com/office/powerpoint/2010/main" val="40606102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886" y="86200"/>
            <a:ext cx="6534787" cy="738553"/>
          </a:xfrm>
        </p:spPr>
        <p:txBody>
          <a:bodyPr>
            <a:noAutofit/>
          </a:bodyPr>
          <a:lstStyle/>
          <a:p>
            <a:r>
              <a:rPr lang="en-GB" sz="2800" dirty="0" smtClean="0"/>
              <a:t>Local authority administered grants </a:t>
            </a:r>
            <a:r>
              <a:rPr lang="en-GB" sz="2800" dirty="0"/>
              <a:t>paid to Herefordshire businesses</a:t>
            </a:r>
          </a:p>
        </p:txBody>
      </p:sp>
      <p:sp>
        <p:nvSpPr>
          <p:cNvPr id="4" name="Text Placeholder 3"/>
          <p:cNvSpPr>
            <a:spLocks noGrp="1"/>
          </p:cNvSpPr>
          <p:nvPr>
            <p:ph type="body" sz="half" idx="2"/>
          </p:nvPr>
        </p:nvSpPr>
        <p:spPr>
          <a:xfrm>
            <a:off x="185518" y="824753"/>
            <a:ext cx="6478517" cy="5380143"/>
          </a:xfrm>
          <a:solidFill>
            <a:schemeClr val="bg1"/>
          </a:solidFill>
          <a:ln>
            <a:solidFill>
              <a:srgbClr val="FFC000"/>
            </a:solidFill>
          </a:ln>
        </p:spPr>
        <p:txBody>
          <a:bodyPr>
            <a:noAutofit/>
          </a:bodyPr>
          <a:lstStyle/>
          <a:p>
            <a:pPr>
              <a:lnSpc>
                <a:spcPct val="120000"/>
              </a:lnSpc>
            </a:pPr>
            <a:r>
              <a:rPr lang="en-US" sz="1100" b="1" dirty="0"/>
              <a:t>Local Restrictions Grant (Open) </a:t>
            </a:r>
            <a:r>
              <a:rPr lang="en-US" sz="1100" dirty="0" smtClean="0"/>
              <a:t>was </a:t>
            </a:r>
            <a:r>
              <a:rPr lang="en-US" sz="1100" dirty="0"/>
              <a:t>provided to local authorities to administer grants to businesses that are still open but severely impacted by the Covid-19 local restrictions</a:t>
            </a:r>
            <a:r>
              <a:rPr lang="en-US" sz="1100" dirty="0" smtClean="0"/>
              <a:t>.</a:t>
            </a:r>
          </a:p>
          <a:p>
            <a:pPr>
              <a:lnSpc>
                <a:spcPct val="120000"/>
              </a:lnSpc>
            </a:pPr>
            <a:r>
              <a:rPr lang="en-US" sz="1100" b="1" dirty="0" smtClean="0"/>
              <a:t>Local Restrictions Grant (Closed) </a:t>
            </a:r>
            <a:r>
              <a:rPr lang="en-US" sz="1100" dirty="0" smtClean="0"/>
              <a:t>was provided to local authorities to administer grants to businesses that are required to close due to Covid-19 restrictions.  </a:t>
            </a:r>
          </a:p>
          <a:p>
            <a:pPr>
              <a:lnSpc>
                <a:spcPct val="120000"/>
              </a:lnSpc>
            </a:pPr>
            <a:r>
              <a:rPr lang="en-US" sz="1100" b="1" dirty="0" smtClean="0"/>
              <a:t>Closed Business Lockdown </a:t>
            </a:r>
            <a:r>
              <a:rPr lang="en-US" sz="1100" b="1" dirty="0"/>
              <a:t>payment </a:t>
            </a:r>
            <a:r>
              <a:rPr lang="en-US" sz="1100" b="1" dirty="0" smtClean="0"/>
              <a:t> was p</a:t>
            </a:r>
            <a:r>
              <a:rPr lang="en-US" sz="1100" dirty="0" smtClean="0"/>
              <a:t>rovided </a:t>
            </a:r>
            <a:r>
              <a:rPr lang="en-US" sz="1100" dirty="0"/>
              <a:t>as a </a:t>
            </a:r>
            <a:r>
              <a:rPr lang="en-US" sz="1100" dirty="0" smtClean="0"/>
              <a:t>one-off</a:t>
            </a:r>
            <a:r>
              <a:rPr lang="en-US" sz="1100" b="1" dirty="0" smtClean="0"/>
              <a:t> </a:t>
            </a:r>
            <a:r>
              <a:rPr lang="en-US" sz="1100" dirty="0" smtClean="0"/>
              <a:t>payment to businesses required </a:t>
            </a:r>
            <a:r>
              <a:rPr lang="en-US" sz="1100" dirty="0"/>
              <a:t>to </a:t>
            </a:r>
            <a:r>
              <a:rPr lang="en-US" sz="1100" dirty="0" smtClean="0"/>
              <a:t>close from </a:t>
            </a:r>
            <a:r>
              <a:rPr lang="en-US" sz="1100" dirty="0"/>
              <a:t>5 January </a:t>
            </a:r>
            <a:r>
              <a:rPr lang="en-US" sz="1100" dirty="0" smtClean="0"/>
              <a:t>2021.  The </a:t>
            </a:r>
            <a:r>
              <a:rPr lang="en-US" sz="1100" dirty="0"/>
              <a:t>scheme </a:t>
            </a:r>
            <a:r>
              <a:rPr lang="en-US" sz="1100" dirty="0" smtClean="0"/>
              <a:t>closed </a:t>
            </a:r>
            <a:r>
              <a:rPr lang="en-US" sz="1100" dirty="0"/>
              <a:t>on 30 April </a:t>
            </a:r>
            <a:r>
              <a:rPr lang="en-US" sz="1100" dirty="0" smtClean="0"/>
              <a:t>2021.</a:t>
            </a:r>
          </a:p>
          <a:p>
            <a:pPr>
              <a:lnSpc>
                <a:spcPct val="120000"/>
              </a:lnSpc>
            </a:pPr>
            <a:r>
              <a:rPr lang="en-US" sz="1100" b="1" dirty="0"/>
              <a:t>Restart Grants </a:t>
            </a:r>
            <a:r>
              <a:rPr lang="en-US" sz="1100" dirty="0"/>
              <a:t>- </a:t>
            </a:r>
            <a:r>
              <a:rPr lang="en-US" sz="1100" dirty="0" smtClean="0"/>
              <a:t>Grants </a:t>
            </a:r>
            <a:r>
              <a:rPr lang="en-US" sz="1100" dirty="0"/>
              <a:t>of up to £6,000 per premises for non-essential retail and up to £18,000 per premises for hospitality, accommodation, leisure, personal care, and gym businesses. Restart grants became available on April 1st 2021 and the scheme closed on 31 July 2021.</a:t>
            </a:r>
            <a:endParaRPr lang="en-US" sz="1100" dirty="0" smtClean="0"/>
          </a:p>
          <a:p>
            <a:pPr>
              <a:lnSpc>
                <a:spcPct val="120000"/>
              </a:lnSpc>
            </a:pPr>
            <a:r>
              <a:rPr lang="en-US" sz="1100" b="1" dirty="0" smtClean="0"/>
              <a:t>Christmas Support Payment </a:t>
            </a:r>
            <a:r>
              <a:rPr lang="en-US" sz="1100" dirty="0" smtClean="0"/>
              <a:t>was provided to local authorities to administer a one-off payment of £1,000 to eligible wet-led pubs subject to Tier 2, 3 or 4 restrictions in December 2020.</a:t>
            </a:r>
          </a:p>
          <a:p>
            <a:pPr>
              <a:lnSpc>
                <a:spcPct val="120000"/>
              </a:lnSpc>
            </a:pPr>
            <a:r>
              <a:rPr lang="en-US" sz="1100" b="1" dirty="0" smtClean="0"/>
              <a:t>Additional </a:t>
            </a:r>
            <a:r>
              <a:rPr lang="en-US" sz="1100" b="1" dirty="0"/>
              <a:t>Restrictions Grant</a:t>
            </a:r>
            <a:r>
              <a:rPr lang="en-US" sz="1100" dirty="0"/>
              <a:t> is provided to local areas by agreement and became an allocation. Funding can be used to fund business support activities. </a:t>
            </a:r>
          </a:p>
          <a:p>
            <a:pPr>
              <a:lnSpc>
                <a:spcPct val="120000"/>
              </a:lnSpc>
            </a:pPr>
            <a:r>
              <a:rPr lang="en-US" sz="1100" b="1" dirty="0"/>
              <a:t>Local Authority Discretionary Grant Fund </a:t>
            </a:r>
            <a:r>
              <a:rPr lang="en-US" sz="1100" dirty="0"/>
              <a:t>- local authorities were able to disburse grants to the value of £25,000, £10,000 or any amount under £10,000. The value of the payment to be made to a business was at the discretion of the local authority.</a:t>
            </a:r>
          </a:p>
          <a:p>
            <a:pPr>
              <a:lnSpc>
                <a:spcPct val="120000"/>
              </a:lnSpc>
            </a:pPr>
            <a:r>
              <a:rPr lang="en-US" sz="1100" b="1" dirty="0"/>
              <a:t>Small </a:t>
            </a:r>
            <a:r>
              <a:rPr lang="en-US" sz="1100" b="1" dirty="0" smtClean="0"/>
              <a:t>Business Grant </a:t>
            </a:r>
            <a:r>
              <a:rPr lang="en-US" sz="1100" b="1" dirty="0"/>
              <a:t>F</a:t>
            </a:r>
            <a:r>
              <a:rPr lang="en-US" sz="1100" b="1" dirty="0" smtClean="0"/>
              <a:t>und </a:t>
            </a:r>
            <a:r>
              <a:rPr lang="en-US" sz="1100" dirty="0"/>
              <a:t>and </a:t>
            </a:r>
            <a:r>
              <a:rPr lang="en-US" sz="1100" b="1" dirty="0"/>
              <a:t>Retail, Hospitality </a:t>
            </a:r>
            <a:r>
              <a:rPr lang="en-US" sz="1100" dirty="0"/>
              <a:t>and </a:t>
            </a:r>
            <a:r>
              <a:rPr lang="en-US" sz="1100" b="1" dirty="0"/>
              <a:t>Leisure Businesses </a:t>
            </a:r>
            <a:r>
              <a:rPr lang="en-US" sz="1100" b="1" dirty="0" smtClean="0"/>
              <a:t>Grant Fund</a:t>
            </a:r>
            <a:r>
              <a:rPr lang="en-US" sz="1100" dirty="0" smtClean="0"/>
              <a:t> </a:t>
            </a:r>
            <a:r>
              <a:rPr lang="en-US" sz="1100" dirty="0"/>
              <a:t>- all businesses in England in receipt of either Small Business Rates Relief (SBRR) or Rural Rates Relief (RRR) in the business were eligible for a payment of £10,000. Under the Retail, Hospitality and Leisure Grant (RHLG), businesses in England that would have been in receipt of the Expanded Retail Discount on 11 March with a rateable value of less than £51,000 were eligible for the cash grants of up to £25,000 per property.</a:t>
            </a:r>
          </a:p>
          <a:p>
            <a:endParaRPr lang="en-GB" sz="1200" dirty="0"/>
          </a:p>
        </p:txBody>
      </p:sp>
      <p:sp>
        <p:nvSpPr>
          <p:cNvPr id="3" name="TextBox 2"/>
          <p:cNvSpPr txBox="1"/>
          <p:nvPr/>
        </p:nvSpPr>
        <p:spPr>
          <a:xfrm>
            <a:off x="185519" y="6204896"/>
            <a:ext cx="6478516" cy="584775"/>
          </a:xfrm>
          <a:prstGeom prst="rect">
            <a:avLst/>
          </a:prstGeom>
          <a:solidFill>
            <a:schemeClr val="bg1"/>
          </a:solidFill>
        </p:spPr>
        <p:txBody>
          <a:bodyPr wrap="square" rtlCol="0">
            <a:spAutoFit/>
          </a:bodyPr>
          <a:lstStyle/>
          <a:p>
            <a:r>
              <a:rPr lang="en-GB" sz="1000" dirty="0" smtClean="0"/>
              <a:t>Data sources: Herefordshire Council and </a:t>
            </a:r>
            <a:r>
              <a:rPr lang="en-GB" sz="1000" dirty="0" smtClean="0">
                <a:hlinkClick r:id="rId3"/>
              </a:rPr>
              <a:t>Department for Business, Energy and Industrial Strategy</a:t>
            </a:r>
            <a:endParaRPr lang="en-GB" sz="1000" dirty="0" smtClean="0"/>
          </a:p>
          <a:p>
            <a:r>
              <a:rPr lang="en-GB" sz="1000" dirty="0" smtClean="0"/>
              <a:t>Frequency:  monthly,  Last updated:  10 September 2021</a:t>
            </a:r>
          </a:p>
          <a:p>
            <a:endParaRPr lang="en-GB" sz="1200" dirty="0"/>
          </a:p>
        </p:txBody>
      </p:sp>
      <p:graphicFrame>
        <p:nvGraphicFramePr>
          <p:cNvPr id="6" name="Content Placeholder 5" descr="Table of grants paid to Herefordshire businesses with period, number of grants paid and total paid out." title="Local authority administered grants paid to Herefordshire businesses"/>
          <p:cNvGraphicFramePr>
            <a:graphicFrameLocks noGrp="1"/>
          </p:cNvGraphicFramePr>
          <p:nvPr>
            <p:ph idx="1"/>
            <p:extLst>
              <p:ext uri="{D42A27DB-BD31-4B8C-83A1-F6EECF244321}">
                <p14:modId xmlns:p14="http://schemas.microsoft.com/office/powerpoint/2010/main" val="678093129"/>
              </p:ext>
            </p:extLst>
          </p:nvPr>
        </p:nvGraphicFramePr>
        <p:xfrm>
          <a:off x="6842386" y="58690"/>
          <a:ext cx="4890069" cy="6730981"/>
        </p:xfrm>
        <a:graphic>
          <a:graphicData uri="http://schemas.openxmlformats.org/drawingml/2006/table">
            <a:tbl>
              <a:tblPr firstRow="1" firstCol="1" bandRow="1">
                <a:tableStyleId>{5C22544A-7EE6-4342-B048-85BDC9FD1C3A}</a:tableStyleId>
              </a:tblPr>
              <a:tblGrid>
                <a:gridCol w="1566722">
                  <a:extLst>
                    <a:ext uri="{9D8B030D-6E8A-4147-A177-3AD203B41FA5}">
                      <a16:colId xmlns:a16="http://schemas.microsoft.com/office/drawing/2014/main" val="2786737793"/>
                    </a:ext>
                  </a:extLst>
                </a:gridCol>
                <a:gridCol w="1175040">
                  <a:extLst>
                    <a:ext uri="{9D8B030D-6E8A-4147-A177-3AD203B41FA5}">
                      <a16:colId xmlns:a16="http://schemas.microsoft.com/office/drawing/2014/main" val="2402439233"/>
                    </a:ext>
                  </a:extLst>
                </a:gridCol>
                <a:gridCol w="1115695">
                  <a:extLst>
                    <a:ext uri="{9D8B030D-6E8A-4147-A177-3AD203B41FA5}">
                      <a16:colId xmlns:a16="http://schemas.microsoft.com/office/drawing/2014/main" val="4093535968"/>
                    </a:ext>
                  </a:extLst>
                </a:gridCol>
                <a:gridCol w="1032612">
                  <a:extLst>
                    <a:ext uri="{9D8B030D-6E8A-4147-A177-3AD203B41FA5}">
                      <a16:colId xmlns:a16="http://schemas.microsoft.com/office/drawing/2014/main" val="2827452368"/>
                    </a:ext>
                  </a:extLst>
                </a:gridCol>
              </a:tblGrid>
              <a:tr h="598043">
                <a:tc>
                  <a:txBody>
                    <a:bodyPr/>
                    <a:lstStyle/>
                    <a:p>
                      <a:pPr>
                        <a:spcAft>
                          <a:spcPts val="0"/>
                        </a:spcAft>
                      </a:pPr>
                      <a:r>
                        <a:rPr lang="en-GB" sz="1200" dirty="0">
                          <a:effectLst/>
                        </a:rPr>
                        <a:t>Description</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spcAft>
                          <a:spcPts val="0"/>
                        </a:spcAft>
                      </a:pPr>
                      <a:r>
                        <a:rPr lang="en-GB" sz="1200" dirty="0">
                          <a:effectLst/>
                        </a:rPr>
                        <a:t>Period</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spcAft>
                          <a:spcPts val="0"/>
                        </a:spcAft>
                      </a:pPr>
                      <a:r>
                        <a:rPr lang="en-GB" sz="1200" dirty="0">
                          <a:effectLst/>
                        </a:rPr>
                        <a:t>Number of grants paid</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spcAft>
                          <a:spcPts val="0"/>
                        </a:spcAft>
                      </a:pPr>
                      <a:r>
                        <a:rPr lang="en-GB" sz="1200" dirty="0">
                          <a:effectLst/>
                        </a:rPr>
                        <a:t>Total paid out</a:t>
                      </a:r>
                      <a:endParaRPr lang="en-GB" sz="1200" dirty="0">
                        <a:effectLst/>
                        <a:latin typeface="Calibri" panose="020F0502020204030204" pitchFamily="34" charset="0"/>
                        <a:ea typeface="Calibri" panose="020F0502020204030204" pitchFamily="34" charset="0"/>
                      </a:endParaRPr>
                    </a:p>
                  </a:txBody>
                  <a:tcPr marL="27910" marR="27910" marT="5316" marB="0" anchor="b"/>
                </a:tc>
                <a:extLst>
                  <a:ext uri="{0D108BD9-81ED-4DB2-BD59-A6C34878D82A}">
                    <a16:rowId xmlns:a16="http://schemas.microsoft.com/office/drawing/2014/main" val="3960325600"/>
                  </a:ext>
                </a:extLst>
              </a:tr>
              <a:tr h="311470">
                <a:tc>
                  <a:txBody>
                    <a:bodyPr/>
                    <a:lstStyle/>
                    <a:p>
                      <a:pPr>
                        <a:spcAft>
                          <a:spcPts val="0"/>
                        </a:spcAft>
                      </a:pPr>
                      <a:r>
                        <a:rPr lang="en-GB" sz="1200" dirty="0">
                          <a:effectLst/>
                        </a:rPr>
                        <a:t>Local Restrictions Support Grant</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endParaRPr>
                    </a:p>
                  </a:txBody>
                  <a:tcPr marL="27910" marR="27910" marT="5316" marB="0" anchor="b"/>
                </a:tc>
                <a:extLst>
                  <a:ext uri="{0D108BD9-81ED-4DB2-BD59-A6C34878D82A}">
                    <a16:rowId xmlns:a16="http://schemas.microsoft.com/office/drawing/2014/main" val="4156231584"/>
                  </a:ext>
                </a:extLst>
              </a:tr>
              <a:tr h="464026">
                <a:tc>
                  <a:txBody>
                    <a:bodyPr/>
                    <a:lstStyle/>
                    <a:p>
                      <a:pPr>
                        <a:spcAft>
                          <a:spcPts val="0"/>
                        </a:spcAft>
                      </a:pPr>
                      <a:r>
                        <a:rPr lang="en-GB" sz="1200" dirty="0">
                          <a:effectLst/>
                        </a:rPr>
                        <a:t>Open scheme</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spcAft>
                          <a:spcPts val="0"/>
                        </a:spcAft>
                      </a:pPr>
                      <a:r>
                        <a:rPr lang="en-GB" sz="1200" dirty="0">
                          <a:effectLst/>
                        </a:rPr>
                        <a:t>Payments made up to closure on 30 April 2021</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lgn="r">
                        <a:spcAft>
                          <a:spcPts val="0"/>
                        </a:spcAft>
                      </a:pPr>
                      <a:r>
                        <a:rPr lang="en-GB" sz="1200" dirty="0">
                          <a:effectLst/>
                        </a:rPr>
                        <a:t>2,993</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lgn="r">
                        <a:spcAft>
                          <a:spcPts val="0"/>
                        </a:spcAft>
                      </a:pPr>
                      <a:r>
                        <a:rPr lang="en-GB" sz="1200" dirty="0">
                          <a:effectLst/>
                        </a:rPr>
                        <a:t>£1,026,281</a:t>
                      </a:r>
                      <a:endParaRPr lang="en-GB" sz="1200" dirty="0">
                        <a:effectLst/>
                        <a:latin typeface="Calibri" panose="020F0502020204030204" pitchFamily="34" charset="0"/>
                        <a:ea typeface="Calibri" panose="020F0502020204030204" pitchFamily="34" charset="0"/>
                      </a:endParaRPr>
                    </a:p>
                  </a:txBody>
                  <a:tcPr marL="27910" marR="27910" marT="5316" marB="0" anchor="b"/>
                </a:tc>
                <a:extLst>
                  <a:ext uri="{0D108BD9-81ED-4DB2-BD59-A6C34878D82A}">
                    <a16:rowId xmlns:a16="http://schemas.microsoft.com/office/drawing/2014/main" val="2659352762"/>
                  </a:ext>
                </a:extLst>
              </a:tr>
              <a:tr h="464026">
                <a:tc>
                  <a:txBody>
                    <a:bodyPr/>
                    <a:lstStyle/>
                    <a:p>
                      <a:pPr>
                        <a:spcAft>
                          <a:spcPts val="0"/>
                        </a:spcAft>
                      </a:pPr>
                      <a:r>
                        <a:rPr lang="en-GB" sz="1200" dirty="0">
                          <a:effectLst/>
                        </a:rPr>
                        <a:t>Closed scheme</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spcAft>
                          <a:spcPts val="0"/>
                        </a:spcAft>
                      </a:pPr>
                      <a:r>
                        <a:rPr lang="en-GB" sz="1200" dirty="0">
                          <a:effectLst/>
                        </a:rPr>
                        <a:t>Payments made up to closure 30 April 2021</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lgn="r">
                        <a:spcAft>
                          <a:spcPts val="0"/>
                        </a:spcAft>
                      </a:pPr>
                      <a:r>
                        <a:rPr lang="en-GB" sz="1200" dirty="0">
                          <a:effectLst/>
                        </a:rPr>
                        <a:t>2,682</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lgn="r">
                        <a:spcAft>
                          <a:spcPts val="0"/>
                        </a:spcAft>
                      </a:pPr>
                      <a:r>
                        <a:rPr lang="en-GB" sz="1200" dirty="0">
                          <a:effectLst/>
                        </a:rPr>
                        <a:t>£3,598,903</a:t>
                      </a:r>
                      <a:endParaRPr lang="en-GB" sz="1200" dirty="0">
                        <a:effectLst/>
                        <a:latin typeface="Calibri" panose="020F0502020204030204" pitchFamily="34" charset="0"/>
                        <a:ea typeface="Calibri" panose="020F0502020204030204" pitchFamily="34" charset="0"/>
                      </a:endParaRPr>
                    </a:p>
                  </a:txBody>
                  <a:tcPr marL="27910" marR="27910" marT="5316" marB="0" anchor="b"/>
                </a:tc>
                <a:extLst>
                  <a:ext uri="{0D108BD9-81ED-4DB2-BD59-A6C34878D82A}">
                    <a16:rowId xmlns:a16="http://schemas.microsoft.com/office/drawing/2014/main" val="2813922394"/>
                  </a:ext>
                </a:extLst>
              </a:tr>
              <a:tr h="478329">
                <a:tc>
                  <a:txBody>
                    <a:bodyPr/>
                    <a:lstStyle/>
                    <a:p>
                      <a:pPr>
                        <a:spcAft>
                          <a:spcPts val="0"/>
                        </a:spcAft>
                      </a:pPr>
                      <a:r>
                        <a:rPr lang="en-GB" sz="1200" dirty="0">
                          <a:effectLst/>
                        </a:rPr>
                        <a:t>Closed scheme: addendum post 5 January</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spcAft>
                          <a:spcPts val="0"/>
                        </a:spcAft>
                      </a:pPr>
                      <a:r>
                        <a:rPr lang="en-GB" sz="1200" dirty="0">
                          <a:effectLst/>
                        </a:rPr>
                        <a:t>Payments made up to closure 30 June 2021</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lgn="r">
                        <a:spcAft>
                          <a:spcPts val="0"/>
                        </a:spcAft>
                      </a:pPr>
                      <a:r>
                        <a:rPr lang="en-GB" sz="1200" dirty="0">
                          <a:effectLst/>
                        </a:rPr>
                        <a:t>4,634 </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lgn="r">
                        <a:spcAft>
                          <a:spcPts val="0"/>
                        </a:spcAft>
                      </a:pPr>
                      <a:r>
                        <a:rPr lang="en-GB" sz="1200" dirty="0">
                          <a:effectLst/>
                        </a:rPr>
                        <a:t>£10,575,272</a:t>
                      </a:r>
                      <a:endParaRPr lang="en-GB" sz="1200" dirty="0">
                        <a:effectLst/>
                        <a:latin typeface="Calibri" panose="020F0502020204030204" pitchFamily="34" charset="0"/>
                        <a:ea typeface="Calibri" panose="020F0502020204030204" pitchFamily="34" charset="0"/>
                      </a:endParaRPr>
                    </a:p>
                  </a:txBody>
                  <a:tcPr marL="27910" marR="27910" marT="5316" marB="0" anchor="b"/>
                </a:tc>
                <a:extLst>
                  <a:ext uri="{0D108BD9-81ED-4DB2-BD59-A6C34878D82A}">
                    <a16:rowId xmlns:a16="http://schemas.microsoft.com/office/drawing/2014/main" val="2464236306"/>
                  </a:ext>
                </a:extLst>
              </a:tr>
              <a:tr h="356495">
                <a:tc>
                  <a:txBody>
                    <a:bodyPr/>
                    <a:lstStyle/>
                    <a:p>
                      <a:pPr>
                        <a:spcAft>
                          <a:spcPts val="0"/>
                        </a:spcAft>
                      </a:pPr>
                      <a:r>
                        <a:rPr lang="en-GB" sz="1200" dirty="0">
                          <a:effectLst/>
                        </a:rPr>
                        <a:t>Closed Business Lockdown payment</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spcAft>
                          <a:spcPts val="0"/>
                        </a:spcAft>
                      </a:pPr>
                      <a:r>
                        <a:rPr lang="en-GB" sz="1200" dirty="0">
                          <a:effectLst/>
                        </a:rPr>
                        <a:t>Closed 31 May 2021</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lgn="r">
                        <a:spcAft>
                          <a:spcPts val="0"/>
                        </a:spcAft>
                      </a:pPr>
                      <a:r>
                        <a:rPr lang="en-GB" sz="1200" dirty="0">
                          <a:effectLst/>
                        </a:rPr>
                        <a:t>2,342 </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lgn="r">
                        <a:spcAft>
                          <a:spcPts val="0"/>
                        </a:spcAft>
                      </a:pPr>
                      <a:r>
                        <a:rPr lang="en-GB" sz="1200" dirty="0">
                          <a:effectLst/>
                        </a:rPr>
                        <a:t>£10,447,730</a:t>
                      </a:r>
                      <a:endParaRPr lang="en-GB" sz="1200" dirty="0">
                        <a:effectLst/>
                        <a:latin typeface="Calibri" panose="020F0502020204030204" pitchFamily="34" charset="0"/>
                        <a:ea typeface="Calibri" panose="020F0502020204030204" pitchFamily="34" charset="0"/>
                      </a:endParaRPr>
                    </a:p>
                  </a:txBody>
                  <a:tcPr marL="27910" marR="27910" marT="5316" marB="0" anchor="b"/>
                </a:tc>
                <a:extLst>
                  <a:ext uri="{0D108BD9-81ED-4DB2-BD59-A6C34878D82A}">
                    <a16:rowId xmlns:a16="http://schemas.microsoft.com/office/drawing/2014/main" val="1658515886"/>
                  </a:ext>
                </a:extLst>
              </a:tr>
              <a:tr h="576325">
                <a:tc>
                  <a:txBody>
                    <a:bodyPr/>
                    <a:lstStyle/>
                    <a:p>
                      <a:pPr>
                        <a:spcAft>
                          <a:spcPts val="0"/>
                        </a:spcAft>
                      </a:pPr>
                      <a:r>
                        <a:rPr lang="en-GB" sz="1200" dirty="0">
                          <a:effectLst/>
                        </a:rPr>
                        <a:t>April restart grants</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spcAft>
                          <a:spcPts val="0"/>
                        </a:spcAft>
                      </a:pPr>
                      <a:r>
                        <a:rPr lang="en-GB" sz="1200" dirty="0">
                          <a:effectLst/>
                        </a:rPr>
                        <a:t>Payments made up to closure 31 July 2021</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lgn="r">
                        <a:spcAft>
                          <a:spcPts val="0"/>
                        </a:spcAft>
                      </a:pPr>
                      <a:r>
                        <a:rPr lang="en-GB" sz="1200" dirty="0">
                          <a:effectLst/>
                        </a:rPr>
                        <a:t>2,299</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lgn="r">
                        <a:spcAft>
                          <a:spcPts val="0"/>
                        </a:spcAft>
                      </a:pPr>
                      <a:r>
                        <a:rPr lang="en-GB" sz="1200" dirty="0">
                          <a:effectLst/>
                        </a:rPr>
                        <a:t>£16,385,508</a:t>
                      </a:r>
                      <a:endParaRPr lang="en-GB" sz="1200" dirty="0">
                        <a:effectLst/>
                        <a:latin typeface="Calibri" panose="020F0502020204030204" pitchFamily="34" charset="0"/>
                        <a:ea typeface="Calibri" panose="020F0502020204030204" pitchFamily="34" charset="0"/>
                      </a:endParaRPr>
                    </a:p>
                  </a:txBody>
                  <a:tcPr marL="27910" marR="27910" marT="5316" marB="0" anchor="b"/>
                </a:tc>
                <a:extLst>
                  <a:ext uri="{0D108BD9-81ED-4DB2-BD59-A6C34878D82A}">
                    <a16:rowId xmlns:a16="http://schemas.microsoft.com/office/drawing/2014/main" val="3790528178"/>
                  </a:ext>
                </a:extLst>
              </a:tr>
              <a:tr h="616583">
                <a:tc>
                  <a:txBody>
                    <a:bodyPr/>
                    <a:lstStyle/>
                    <a:p>
                      <a:pPr>
                        <a:spcAft>
                          <a:spcPts val="0"/>
                        </a:spcAft>
                      </a:pPr>
                      <a:r>
                        <a:rPr lang="en-GB" sz="1200" dirty="0">
                          <a:effectLst/>
                        </a:rPr>
                        <a:t>Christmas support payment</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spcAft>
                          <a:spcPts val="0"/>
                        </a:spcAft>
                      </a:pPr>
                      <a:r>
                        <a:rPr lang="en-GB" sz="1200" dirty="0">
                          <a:effectLst/>
                        </a:rPr>
                        <a:t>Payments made until scheme closed 31 March 2021</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lgn="r">
                        <a:spcAft>
                          <a:spcPts val="0"/>
                        </a:spcAft>
                      </a:pPr>
                      <a:r>
                        <a:rPr lang="en-GB" sz="1200" dirty="0">
                          <a:effectLst/>
                        </a:rPr>
                        <a:t>121</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lgn="r">
                        <a:spcAft>
                          <a:spcPts val="0"/>
                        </a:spcAft>
                      </a:pPr>
                      <a:r>
                        <a:rPr lang="en-GB" sz="1200" dirty="0">
                          <a:effectLst/>
                        </a:rPr>
                        <a:t>£121,000</a:t>
                      </a:r>
                      <a:endParaRPr lang="en-GB" sz="1200" dirty="0">
                        <a:effectLst/>
                        <a:latin typeface="Calibri" panose="020F0502020204030204" pitchFamily="34" charset="0"/>
                        <a:ea typeface="Calibri" panose="020F0502020204030204" pitchFamily="34" charset="0"/>
                      </a:endParaRPr>
                    </a:p>
                  </a:txBody>
                  <a:tcPr marL="27910" marR="27910" marT="5316" marB="0" anchor="b"/>
                </a:tc>
                <a:extLst>
                  <a:ext uri="{0D108BD9-81ED-4DB2-BD59-A6C34878D82A}">
                    <a16:rowId xmlns:a16="http://schemas.microsoft.com/office/drawing/2014/main" val="3534480870"/>
                  </a:ext>
                </a:extLst>
              </a:tr>
              <a:tr h="464026">
                <a:tc>
                  <a:txBody>
                    <a:bodyPr/>
                    <a:lstStyle/>
                    <a:p>
                      <a:pPr>
                        <a:spcAft>
                          <a:spcPts val="0"/>
                        </a:spcAft>
                      </a:pPr>
                      <a:r>
                        <a:rPr lang="en-GB" sz="1200" dirty="0">
                          <a:effectLst/>
                        </a:rPr>
                        <a:t>Additional Restrictions Support Grant</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spcAft>
                          <a:spcPts val="0"/>
                        </a:spcAft>
                      </a:pPr>
                      <a:r>
                        <a:rPr lang="en-GB" sz="1200" dirty="0">
                          <a:effectLst/>
                        </a:rPr>
                        <a:t>Payments made up to 6 September 2021</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lgn="r">
                        <a:spcAft>
                          <a:spcPts val="0"/>
                        </a:spcAft>
                      </a:pPr>
                      <a:r>
                        <a:rPr lang="en-GB" sz="1200" dirty="0">
                          <a:effectLst/>
                        </a:rPr>
                        <a:t>2,617</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lgn="r">
                        <a:spcAft>
                          <a:spcPts val="0"/>
                        </a:spcAft>
                      </a:pPr>
                      <a:r>
                        <a:rPr lang="en-GB" sz="1200" dirty="0">
                          <a:effectLst/>
                        </a:rPr>
                        <a:t>£6,731,220</a:t>
                      </a:r>
                      <a:endParaRPr lang="en-GB" sz="1200" dirty="0">
                        <a:effectLst/>
                        <a:latin typeface="Calibri" panose="020F0502020204030204" pitchFamily="34" charset="0"/>
                        <a:ea typeface="Calibri" panose="020F0502020204030204" pitchFamily="34" charset="0"/>
                      </a:endParaRPr>
                    </a:p>
                  </a:txBody>
                  <a:tcPr marL="27910" marR="27910" marT="5316" marB="0" anchor="b"/>
                </a:tc>
                <a:extLst>
                  <a:ext uri="{0D108BD9-81ED-4DB2-BD59-A6C34878D82A}">
                    <a16:rowId xmlns:a16="http://schemas.microsoft.com/office/drawing/2014/main" val="435381349"/>
                  </a:ext>
                </a:extLst>
              </a:tr>
              <a:tr h="576325">
                <a:tc>
                  <a:txBody>
                    <a:bodyPr/>
                    <a:lstStyle/>
                    <a:p>
                      <a:pPr>
                        <a:spcAft>
                          <a:spcPts val="0"/>
                        </a:spcAft>
                      </a:pPr>
                      <a:r>
                        <a:rPr lang="en-GB" sz="1200" dirty="0">
                          <a:effectLst/>
                        </a:rPr>
                        <a:t>Local Authority Discretionary Grant Fund</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spcAft>
                          <a:spcPts val="0"/>
                        </a:spcAft>
                      </a:pPr>
                      <a:r>
                        <a:rPr lang="en-GB" sz="1200" dirty="0">
                          <a:effectLst/>
                        </a:rPr>
                        <a:t>Payments made 14 June 2020 - 31 August 2020</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lgn="r">
                        <a:spcAft>
                          <a:spcPts val="0"/>
                        </a:spcAft>
                      </a:pPr>
                      <a:r>
                        <a:rPr lang="en-GB" sz="1200" dirty="0">
                          <a:effectLst/>
                        </a:rPr>
                        <a:t>772</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lgn="r">
                        <a:spcAft>
                          <a:spcPts val="0"/>
                        </a:spcAft>
                      </a:pPr>
                      <a:r>
                        <a:rPr lang="en-GB" sz="1200" dirty="0">
                          <a:effectLst/>
                        </a:rPr>
                        <a:t>£3,220,466</a:t>
                      </a:r>
                      <a:endParaRPr lang="en-GB" sz="1200" dirty="0">
                        <a:effectLst/>
                        <a:latin typeface="Calibri" panose="020F0502020204030204" pitchFamily="34" charset="0"/>
                        <a:ea typeface="Calibri" panose="020F0502020204030204" pitchFamily="34" charset="0"/>
                      </a:endParaRPr>
                    </a:p>
                  </a:txBody>
                  <a:tcPr marL="27910" marR="27910" marT="5316" marB="0" anchor="b"/>
                </a:tc>
                <a:extLst>
                  <a:ext uri="{0D108BD9-81ED-4DB2-BD59-A6C34878D82A}">
                    <a16:rowId xmlns:a16="http://schemas.microsoft.com/office/drawing/2014/main" val="3846702764"/>
                  </a:ext>
                </a:extLst>
              </a:tr>
              <a:tr h="921696">
                <a:tc>
                  <a:txBody>
                    <a:bodyPr/>
                    <a:lstStyle/>
                    <a:p>
                      <a:pPr>
                        <a:spcAft>
                          <a:spcPts val="0"/>
                        </a:spcAft>
                      </a:pPr>
                      <a:r>
                        <a:rPr lang="en-GB" sz="1200" dirty="0">
                          <a:effectLst/>
                        </a:rPr>
                        <a:t>Small Businesses Grant Fund and Retail, Hospitality and Leisure Businesses Grant Fund</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spcAft>
                          <a:spcPts val="0"/>
                        </a:spcAft>
                      </a:pPr>
                      <a:r>
                        <a:rPr lang="en-GB" sz="1200" dirty="0">
                          <a:effectLst/>
                        </a:rPr>
                        <a:t>Payments made up to closure on 31 August 2020</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lgn="r">
                        <a:spcAft>
                          <a:spcPts val="0"/>
                        </a:spcAft>
                      </a:pPr>
                      <a:r>
                        <a:rPr lang="en-GB" sz="1200" dirty="0">
                          <a:effectLst/>
                        </a:rPr>
                        <a:t>5,021</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lgn="r">
                        <a:spcAft>
                          <a:spcPts val="0"/>
                        </a:spcAft>
                      </a:pPr>
                      <a:r>
                        <a:rPr lang="en-GB" sz="1200" dirty="0">
                          <a:effectLst/>
                        </a:rPr>
                        <a:t>£58,615,000</a:t>
                      </a:r>
                      <a:endParaRPr lang="en-GB" sz="1200" dirty="0">
                        <a:effectLst/>
                        <a:latin typeface="Calibri" panose="020F0502020204030204" pitchFamily="34" charset="0"/>
                        <a:ea typeface="Calibri" panose="020F0502020204030204" pitchFamily="34" charset="0"/>
                      </a:endParaRPr>
                    </a:p>
                  </a:txBody>
                  <a:tcPr marL="27910" marR="27910" marT="5316" marB="0" anchor="b"/>
                </a:tc>
                <a:extLst>
                  <a:ext uri="{0D108BD9-81ED-4DB2-BD59-A6C34878D82A}">
                    <a16:rowId xmlns:a16="http://schemas.microsoft.com/office/drawing/2014/main" val="2026043350"/>
                  </a:ext>
                </a:extLst>
              </a:tr>
            </a:tbl>
          </a:graphicData>
        </a:graphic>
      </p:graphicFrame>
    </p:spTree>
    <p:extLst>
      <p:ext uri="{BB962C8B-B14F-4D97-AF65-F5344CB8AC3E}">
        <p14:creationId xmlns:p14="http://schemas.microsoft.com/office/powerpoint/2010/main" val="18163162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660110"/>
          </a:xfrm>
        </p:spPr>
        <p:txBody>
          <a:bodyPr>
            <a:normAutofit/>
          </a:bodyPr>
          <a:lstStyle/>
          <a:p>
            <a:r>
              <a:rPr lang="en-GB" sz="2800" dirty="0" smtClean="0"/>
              <a:t>Eat Out To Help Out </a:t>
            </a:r>
            <a:r>
              <a:rPr lang="en-GB" sz="2800" dirty="0" smtClean="0"/>
              <a:t>scheme</a:t>
            </a:r>
            <a:endParaRPr lang="en-GB" sz="2800" dirty="0"/>
          </a:p>
        </p:txBody>
      </p:sp>
      <p:sp>
        <p:nvSpPr>
          <p:cNvPr id="3" name="Content Placeholder 2"/>
          <p:cNvSpPr>
            <a:spLocks noGrp="1"/>
          </p:cNvSpPr>
          <p:nvPr>
            <p:ph idx="1"/>
          </p:nvPr>
        </p:nvSpPr>
        <p:spPr>
          <a:xfrm>
            <a:off x="287337" y="1371600"/>
            <a:ext cx="11520000" cy="3782291"/>
          </a:xfrm>
          <a:ln>
            <a:solidFill>
              <a:srgbClr val="FFC000"/>
            </a:solidFill>
          </a:ln>
        </p:spPr>
        <p:txBody>
          <a:bodyPr>
            <a:normAutofit/>
          </a:bodyPr>
          <a:lstStyle/>
          <a:p>
            <a:pPr marL="0" indent="0">
              <a:lnSpc>
                <a:spcPct val="100000"/>
              </a:lnSpc>
              <a:buNone/>
            </a:pPr>
            <a:r>
              <a:rPr lang="en-US" sz="1400" dirty="0"/>
              <a:t>The Eat Out to Help Out Scheme was announced on 8 July </a:t>
            </a:r>
            <a:r>
              <a:rPr lang="en-US" sz="1400" dirty="0" smtClean="0"/>
              <a:t>2020 and </a:t>
            </a:r>
            <a:r>
              <a:rPr lang="en-US" sz="1400" dirty="0"/>
              <a:t>businesses could register for the scheme from 13 </a:t>
            </a:r>
            <a:r>
              <a:rPr lang="en-US" sz="1400" dirty="0" smtClean="0"/>
              <a:t>July 2020. </a:t>
            </a:r>
            <a:r>
              <a:rPr lang="en-US" sz="1400" dirty="0"/>
              <a:t>The scheme enabled restaurants, cafés, pubs and other eligible establishments such as workplace and school canteens to offer a discount to customers dining in their outlet and obtain a reimbursement from HMRC for the same amount.</a:t>
            </a:r>
          </a:p>
          <a:p>
            <a:pPr marL="0" indent="0">
              <a:lnSpc>
                <a:spcPct val="100000"/>
              </a:lnSpc>
              <a:buNone/>
            </a:pPr>
            <a:r>
              <a:rPr lang="en-US" sz="1400" dirty="0" smtClean="0"/>
              <a:t>The </a:t>
            </a:r>
            <a:r>
              <a:rPr lang="en-US" sz="1400" dirty="0"/>
              <a:t>scheme offered a 50% discount on the purchase of food and non-alcoholic drinks bought to eat in, up to a maximum of £10 per person. The discount did not apply to takeaway food. The discount was available all day every Monday, Tuesday and Wednesday between 3 and 31 August.</a:t>
            </a:r>
          </a:p>
          <a:p>
            <a:pPr marL="0" indent="0">
              <a:lnSpc>
                <a:spcPct val="100000"/>
              </a:lnSpc>
              <a:buNone/>
            </a:pPr>
            <a:r>
              <a:rPr lang="en-US" sz="1400" dirty="0" smtClean="0"/>
              <a:t>The </a:t>
            </a:r>
            <a:r>
              <a:rPr lang="en-US" sz="1400" dirty="0"/>
              <a:t>claims service opened on 7 August </a:t>
            </a:r>
            <a:r>
              <a:rPr lang="en-US" sz="1400" dirty="0" smtClean="0"/>
              <a:t>2020 and </a:t>
            </a:r>
            <a:r>
              <a:rPr lang="en-US" sz="1400" dirty="0"/>
              <a:t>closed on 30 </a:t>
            </a:r>
            <a:r>
              <a:rPr lang="en-US" sz="1400" dirty="0" smtClean="0"/>
              <a:t>September 2020. </a:t>
            </a:r>
            <a:r>
              <a:rPr lang="en-US" sz="1400" dirty="0"/>
              <a:t>Each business was required to submit a separate claim for each week that they operated the scheme. There were five claim periods in total: 3 to 5 August, 10 to 12 August, 17 to 19 August, 24 to 26 August and Monday 31 August</a:t>
            </a:r>
            <a:r>
              <a:rPr lang="en-US" sz="1400" dirty="0" smtClean="0"/>
              <a:t>. </a:t>
            </a:r>
          </a:p>
          <a:p>
            <a:pPr marL="0" indent="0">
              <a:lnSpc>
                <a:spcPct val="100000"/>
              </a:lnSpc>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p:txBody>
      </p:sp>
      <p:graphicFrame>
        <p:nvGraphicFramePr>
          <p:cNvPr id="4" name="Table 3" descr="Table showing that in Herefordshire 199 restaurants claimed under the scheme, 289,000 meals were claimed for with a total of £1.731,000 discount claimed averaging £5.99 per meal." title="Eat Out To Help Out - Herefordshire"/>
          <p:cNvGraphicFramePr>
            <a:graphicFrameLocks noGrp="1"/>
          </p:cNvGraphicFramePr>
          <p:nvPr>
            <p:extLst>
              <p:ext uri="{D42A27DB-BD31-4B8C-83A1-F6EECF244321}">
                <p14:modId xmlns:p14="http://schemas.microsoft.com/office/powerpoint/2010/main" val="1685148883"/>
              </p:ext>
            </p:extLst>
          </p:nvPr>
        </p:nvGraphicFramePr>
        <p:xfrm>
          <a:off x="2535382" y="3491706"/>
          <a:ext cx="6280800" cy="1482090"/>
        </p:xfrm>
        <a:graphic>
          <a:graphicData uri="http://schemas.openxmlformats.org/drawingml/2006/table">
            <a:tbl>
              <a:tblPr firstRow="1"/>
              <a:tblGrid>
                <a:gridCol w="1682860">
                  <a:extLst>
                    <a:ext uri="{9D8B030D-6E8A-4147-A177-3AD203B41FA5}">
                      <a16:colId xmlns:a16="http://schemas.microsoft.com/office/drawing/2014/main" val="720801382"/>
                    </a:ext>
                  </a:extLst>
                </a:gridCol>
                <a:gridCol w="1002725">
                  <a:extLst>
                    <a:ext uri="{9D8B030D-6E8A-4147-A177-3AD203B41FA5}">
                      <a16:colId xmlns:a16="http://schemas.microsoft.com/office/drawing/2014/main" val="1971084613"/>
                    </a:ext>
                  </a:extLst>
                </a:gridCol>
                <a:gridCol w="926569">
                  <a:extLst>
                    <a:ext uri="{9D8B030D-6E8A-4147-A177-3AD203B41FA5}">
                      <a16:colId xmlns:a16="http://schemas.microsoft.com/office/drawing/2014/main" val="958698564"/>
                    </a:ext>
                  </a:extLst>
                </a:gridCol>
                <a:gridCol w="942435">
                  <a:extLst>
                    <a:ext uri="{9D8B030D-6E8A-4147-A177-3AD203B41FA5}">
                      <a16:colId xmlns:a16="http://schemas.microsoft.com/office/drawing/2014/main" val="3388184809"/>
                    </a:ext>
                  </a:extLst>
                </a:gridCol>
                <a:gridCol w="977340">
                  <a:extLst>
                    <a:ext uri="{9D8B030D-6E8A-4147-A177-3AD203B41FA5}">
                      <a16:colId xmlns:a16="http://schemas.microsoft.com/office/drawing/2014/main" val="3415053310"/>
                    </a:ext>
                  </a:extLst>
                </a:gridCol>
                <a:gridCol w="748871">
                  <a:extLst>
                    <a:ext uri="{9D8B030D-6E8A-4147-A177-3AD203B41FA5}">
                      <a16:colId xmlns:a16="http://schemas.microsoft.com/office/drawing/2014/main" val="2363753843"/>
                    </a:ext>
                  </a:extLst>
                </a:gridCol>
              </a:tblGrid>
              <a:tr h="828675">
                <a:tc>
                  <a:txBody>
                    <a:bodyPr/>
                    <a:lstStyle/>
                    <a:p>
                      <a:pPr algn="l" fontAlgn="t"/>
                      <a:r>
                        <a:rPr lang="en-GB" sz="1600" b="1" i="0" u="none" strike="noStrike" dirty="0">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1" i="0" u="none" strike="noStrike" dirty="0">
                          <a:solidFill>
                            <a:srgbClr val="000000"/>
                          </a:solidFill>
                          <a:effectLst/>
                          <a:latin typeface="Calibri" panose="020F0502020204030204" pitchFamily="34" charset="0"/>
                        </a:rPr>
                        <a:t> Total number of restaurants claimed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1" i="0" u="none" strike="noStrike" dirty="0">
                          <a:solidFill>
                            <a:srgbClr val="000000"/>
                          </a:solidFill>
                          <a:effectLst/>
                          <a:latin typeface="Calibri" panose="020F0502020204030204" pitchFamily="34" charset="0"/>
                        </a:rPr>
                        <a:t> Total number of meals claimed for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1" i="0" u="none" strike="noStrike" dirty="0">
                          <a:solidFill>
                            <a:srgbClr val="000000"/>
                          </a:solidFill>
                          <a:effectLst/>
                          <a:latin typeface="Calibri" panose="020F0502020204030204" pitchFamily="34" charset="0"/>
                        </a:rPr>
                        <a:t> Total amount of discount claimed (£)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1" i="0" u="none" strike="noStrike" dirty="0">
                          <a:solidFill>
                            <a:srgbClr val="000000"/>
                          </a:solidFill>
                          <a:effectLst/>
                          <a:latin typeface="Calibri" panose="020F0502020204030204" pitchFamily="34" charset="0"/>
                        </a:rPr>
                        <a:t> Average amount claimed per outlet (£)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1600" b="1" i="0" u="none" strike="noStrike" dirty="0">
                          <a:solidFill>
                            <a:srgbClr val="000000"/>
                          </a:solidFill>
                          <a:effectLst/>
                          <a:latin typeface="Calibri" panose="020F0502020204030204" pitchFamily="34" charset="0"/>
                        </a:rPr>
                        <a:t>Average discount per meal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34358634"/>
                  </a:ext>
                </a:extLst>
              </a:tr>
              <a:tr h="190500">
                <a:tc>
                  <a:txBody>
                    <a:bodyPr/>
                    <a:lstStyle/>
                    <a:p>
                      <a:pPr algn="l" fontAlgn="b"/>
                      <a:r>
                        <a:rPr lang="en-GB" sz="1600" b="1" i="0" u="none" strike="noStrike" dirty="0">
                          <a:solidFill>
                            <a:srgbClr val="000000"/>
                          </a:solidFill>
                          <a:effectLst/>
                          <a:latin typeface="Calibri" panose="020F0502020204030204" pitchFamily="34" charset="0"/>
                        </a:rPr>
                        <a:t>Herefordshire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600" b="0" i="0" u="none" strike="noStrike" dirty="0">
                          <a:solidFill>
                            <a:srgbClr val="000000"/>
                          </a:solidFill>
                          <a:effectLst/>
                          <a:latin typeface="Calibri" panose="020F0502020204030204" pitchFamily="34" charset="0"/>
                        </a:rPr>
                        <a:t> 199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600" b="0" i="0" u="none" strike="noStrike" dirty="0">
                          <a:solidFill>
                            <a:srgbClr val="000000"/>
                          </a:solidFill>
                          <a:effectLst/>
                          <a:latin typeface="Calibri" panose="020F0502020204030204" pitchFamily="34" charset="0"/>
                        </a:rPr>
                        <a:t> 289,000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600" b="0" i="0" u="none" strike="noStrike" dirty="0">
                          <a:solidFill>
                            <a:srgbClr val="000000"/>
                          </a:solidFill>
                          <a:effectLst/>
                          <a:latin typeface="Calibri" panose="020F0502020204030204" pitchFamily="34" charset="0"/>
                        </a:rPr>
                        <a:t> 1,731,000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600" b="0" i="0" u="none" strike="noStrike" dirty="0">
                          <a:solidFill>
                            <a:srgbClr val="000000"/>
                          </a:solidFill>
                          <a:effectLst/>
                          <a:latin typeface="Calibri" panose="020F0502020204030204" pitchFamily="34" charset="0"/>
                        </a:rPr>
                        <a:t> 8,700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600" b="0" i="0" u="none" strike="noStrike" dirty="0">
                          <a:solidFill>
                            <a:srgbClr val="000000"/>
                          </a:solidFill>
                          <a:effectLst/>
                          <a:latin typeface="Calibri" panose="020F0502020204030204" pitchFamily="34" charset="0"/>
                        </a:rPr>
                        <a:t>5.99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58450128"/>
                  </a:ext>
                </a:extLst>
              </a:tr>
            </a:tbl>
          </a:graphicData>
        </a:graphic>
      </p:graphicFrame>
      <p:sp>
        <p:nvSpPr>
          <p:cNvPr id="5" name="TextBox 4"/>
          <p:cNvSpPr txBox="1"/>
          <p:nvPr/>
        </p:nvSpPr>
        <p:spPr>
          <a:xfrm>
            <a:off x="287337" y="5444836"/>
            <a:ext cx="3176299" cy="646331"/>
          </a:xfrm>
          <a:prstGeom prst="rect">
            <a:avLst/>
          </a:prstGeom>
          <a:noFill/>
        </p:spPr>
        <p:txBody>
          <a:bodyPr wrap="square" rtlCol="0">
            <a:spAutoFit/>
          </a:bodyPr>
          <a:lstStyle/>
          <a:p>
            <a:r>
              <a:rPr lang="en-US" sz="1200" dirty="0"/>
              <a:t>Source: </a:t>
            </a:r>
            <a:r>
              <a:rPr lang="en-US" sz="1200" dirty="0">
                <a:hlinkClick r:id="rId2"/>
              </a:rPr>
              <a:t>HMRC</a:t>
            </a:r>
            <a:endParaRPr lang="en-US" sz="1200" dirty="0"/>
          </a:p>
          <a:p>
            <a:r>
              <a:rPr lang="en-US" sz="1200" dirty="0"/>
              <a:t>Frequency: </a:t>
            </a:r>
            <a:r>
              <a:rPr lang="en-US" sz="1200" dirty="0" smtClean="0"/>
              <a:t>single</a:t>
            </a:r>
          </a:p>
          <a:p>
            <a:r>
              <a:rPr lang="en-US" sz="1200" dirty="0" smtClean="0"/>
              <a:t>Last updated: 1 February 2021</a:t>
            </a:r>
            <a:endParaRPr lang="en-US" sz="1200" dirty="0"/>
          </a:p>
        </p:txBody>
      </p:sp>
    </p:spTree>
    <p:extLst>
      <p:ext uri="{BB962C8B-B14F-4D97-AF65-F5344CB8AC3E}">
        <p14:creationId xmlns:p14="http://schemas.microsoft.com/office/powerpoint/2010/main" val="1188299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618548"/>
          </a:xfrm>
        </p:spPr>
        <p:txBody>
          <a:bodyPr>
            <a:normAutofit/>
          </a:bodyPr>
          <a:lstStyle/>
          <a:p>
            <a:r>
              <a:rPr lang="en-GB" sz="2800" dirty="0" smtClean="0"/>
              <a:t>Government loans </a:t>
            </a:r>
            <a:r>
              <a:rPr lang="en-GB" sz="2800" dirty="0" smtClean="0"/>
              <a:t>to Herefordshire businesses</a:t>
            </a:r>
            <a:endParaRPr lang="en-GB" sz="2800" dirty="0"/>
          </a:p>
        </p:txBody>
      </p:sp>
      <p:sp>
        <p:nvSpPr>
          <p:cNvPr id="3" name="Content Placeholder 2"/>
          <p:cNvSpPr>
            <a:spLocks noGrp="1"/>
          </p:cNvSpPr>
          <p:nvPr>
            <p:ph idx="1"/>
          </p:nvPr>
        </p:nvSpPr>
        <p:spPr>
          <a:xfrm>
            <a:off x="346191" y="983674"/>
            <a:ext cx="11520000" cy="2065127"/>
          </a:xfrm>
          <a:ln>
            <a:solidFill>
              <a:schemeClr val="accent4"/>
            </a:solidFill>
          </a:ln>
        </p:spPr>
        <p:txBody>
          <a:bodyPr>
            <a:normAutofit lnSpcReduction="10000"/>
          </a:bodyPr>
          <a:lstStyle/>
          <a:p>
            <a:pPr marL="0" indent="0">
              <a:buNone/>
            </a:pPr>
            <a:r>
              <a:rPr lang="en-US" sz="1600" dirty="0"/>
              <a:t>The </a:t>
            </a:r>
            <a:r>
              <a:rPr lang="en-US" sz="1600" dirty="0">
                <a:hlinkClick r:id="rId2"/>
              </a:rPr>
              <a:t>Coronavirus Business Interruption Loan Scheme </a:t>
            </a:r>
            <a:r>
              <a:rPr lang="en-US" sz="1600" dirty="0"/>
              <a:t>(CBILS) </a:t>
            </a:r>
            <a:r>
              <a:rPr lang="en-US" sz="1600" dirty="0" smtClean="0"/>
              <a:t>and </a:t>
            </a:r>
            <a:r>
              <a:rPr lang="en-US" sz="1600" dirty="0">
                <a:hlinkClick r:id="rId3"/>
              </a:rPr>
              <a:t>Bounce Back Loan Scheme </a:t>
            </a:r>
            <a:r>
              <a:rPr lang="en-US" sz="1600" dirty="0"/>
              <a:t>(BBLS) </a:t>
            </a:r>
            <a:r>
              <a:rPr lang="en-US" sz="1600" dirty="0" smtClean="0"/>
              <a:t>were part of the government’s package of support measures for businesses and provided preferential loans via commercial lenders to certain businesses that fulfilled the eligibility criteria and were designed to help those that had either had to cease trading or had seen their cash flow disrupted as a result of the COVID-19 outbreak.  Both schemes closed on 31 March 2021.  The data below are final data as at 6 July 2021.</a:t>
            </a:r>
          </a:p>
          <a:p>
            <a:pPr marL="0" indent="0">
              <a:buNone/>
            </a:pPr>
            <a:r>
              <a:rPr lang="en-US" sz="1600" dirty="0"/>
              <a:t>Nationally, </a:t>
            </a:r>
            <a:r>
              <a:rPr lang="en-US" sz="1600" dirty="0" smtClean="0"/>
              <a:t>wholesale </a:t>
            </a:r>
            <a:r>
              <a:rPr lang="en-US" sz="1600" dirty="0"/>
              <a:t>and retail sector received highest value of loans (£12.4bn), followed by Construction (£11.7bn). </a:t>
            </a:r>
            <a:endParaRPr lang="en-US" sz="1600" dirty="0" smtClean="0"/>
          </a:p>
          <a:p>
            <a:pPr marL="0" indent="0">
              <a:buNone/>
            </a:pPr>
            <a:r>
              <a:rPr lang="en-US" sz="1600" dirty="0"/>
              <a:t>The data </a:t>
            </a:r>
            <a:r>
              <a:rPr lang="en-US" sz="1600" dirty="0" smtClean="0"/>
              <a:t>show </a:t>
            </a:r>
            <a:r>
              <a:rPr lang="en-US" sz="1600" dirty="0"/>
              <a:t>that the proportion of overall loans in each of the nine English regions and three Devolved Nations </a:t>
            </a:r>
            <a:r>
              <a:rPr lang="en-US" sz="1600" dirty="0" smtClean="0"/>
              <a:t>matched </a:t>
            </a:r>
            <a:r>
              <a:rPr lang="en-US" sz="1600" dirty="0"/>
              <a:t>closely their respective share of the UK business population.</a:t>
            </a:r>
            <a:endParaRPr lang="en-US" sz="1600" dirty="0" smtClean="0"/>
          </a:p>
        </p:txBody>
      </p:sp>
      <p:graphicFrame>
        <p:nvGraphicFramePr>
          <p:cNvPr id="4" name="Table 3" descr="Table showing the number of loans and total payments made under the CBILS and BBLS to businesses in Herefordshire constituencies up to 11 January 2021." title="Table of Coronavirus Business Interuption and Counce Back Loan Schemes payments in Herefordshire constituencies to 11 January 2021 "/>
          <p:cNvGraphicFramePr>
            <a:graphicFrameLocks noGrp="1"/>
          </p:cNvGraphicFramePr>
          <p:nvPr>
            <p:extLst>
              <p:ext uri="{D42A27DB-BD31-4B8C-83A1-F6EECF244321}">
                <p14:modId xmlns:p14="http://schemas.microsoft.com/office/powerpoint/2010/main" val="589794257"/>
              </p:ext>
            </p:extLst>
          </p:nvPr>
        </p:nvGraphicFramePr>
        <p:xfrm>
          <a:off x="463899" y="3233651"/>
          <a:ext cx="11402292" cy="1767840"/>
        </p:xfrm>
        <a:graphic>
          <a:graphicData uri="http://schemas.openxmlformats.org/drawingml/2006/table">
            <a:tbl>
              <a:tblPr firstRow="1" bandRow="1">
                <a:tableStyleId>{5C22544A-7EE6-4342-B048-85BDC9FD1C3A}</a:tableStyleId>
              </a:tblPr>
              <a:tblGrid>
                <a:gridCol w="1738974">
                  <a:extLst>
                    <a:ext uri="{9D8B030D-6E8A-4147-A177-3AD203B41FA5}">
                      <a16:colId xmlns:a16="http://schemas.microsoft.com/office/drawing/2014/main" val="389401518"/>
                    </a:ext>
                  </a:extLst>
                </a:gridCol>
                <a:gridCol w="1482436">
                  <a:extLst>
                    <a:ext uri="{9D8B030D-6E8A-4147-A177-3AD203B41FA5}">
                      <a16:colId xmlns:a16="http://schemas.microsoft.com/office/drawing/2014/main" val="2702922263"/>
                    </a:ext>
                  </a:extLst>
                </a:gridCol>
                <a:gridCol w="1482436">
                  <a:extLst>
                    <a:ext uri="{9D8B030D-6E8A-4147-A177-3AD203B41FA5}">
                      <a16:colId xmlns:a16="http://schemas.microsoft.com/office/drawing/2014/main" val="3399620486"/>
                    </a:ext>
                  </a:extLst>
                </a:gridCol>
                <a:gridCol w="1510146">
                  <a:extLst>
                    <a:ext uri="{9D8B030D-6E8A-4147-A177-3AD203B41FA5}">
                      <a16:colId xmlns:a16="http://schemas.microsoft.com/office/drawing/2014/main" val="197472469"/>
                    </a:ext>
                  </a:extLst>
                </a:gridCol>
                <a:gridCol w="1496291">
                  <a:extLst>
                    <a:ext uri="{9D8B030D-6E8A-4147-A177-3AD203B41FA5}">
                      <a16:colId xmlns:a16="http://schemas.microsoft.com/office/drawing/2014/main" val="3247053772"/>
                    </a:ext>
                  </a:extLst>
                </a:gridCol>
                <a:gridCol w="1427018">
                  <a:extLst>
                    <a:ext uri="{9D8B030D-6E8A-4147-A177-3AD203B41FA5}">
                      <a16:colId xmlns:a16="http://schemas.microsoft.com/office/drawing/2014/main" val="1007152706"/>
                    </a:ext>
                  </a:extLst>
                </a:gridCol>
                <a:gridCol w="2264991">
                  <a:extLst>
                    <a:ext uri="{9D8B030D-6E8A-4147-A177-3AD203B41FA5}">
                      <a16:colId xmlns:a16="http://schemas.microsoft.com/office/drawing/2014/main" val="2972338345"/>
                    </a:ext>
                  </a:extLst>
                </a:gridCol>
              </a:tblGrid>
              <a:tr h="0">
                <a:tc>
                  <a:txBody>
                    <a:bodyPr/>
                    <a:lstStyle/>
                    <a:p>
                      <a:r>
                        <a:rPr lang="en-GB" dirty="0" smtClean="0"/>
                        <a:t>County</a:t>
                      </a:r>
                      <a:endParaRPr lang="en-GB" dirty="0"/>
                    </a:p>
                  </a:txBody>
                  <a:tcPr/>
                </a:tc>
                <a:tc>
                  <a:txBody>
                    <a:bodyPr/>
                    <a:lstStyle/>
                    <a:p>
                      <a:r>
                        <a:rPr lang="en-GB" dirty="0" smtClean="0"/>
                        <a:t>CBILS loans offered</a:t>
                      </a:r>
                      <a:endParaRPr lang="en-GB" dirty="0"/>
                    </a:p>
                  </a:txBody>
                  <a:tcPr/>
                </a:tc>
                <a:tc>
                  <a:txBody>
                    <a:bodyPr/>
                    <a:lstStyle/>
                    <a:p>
                      <a:r>
                        <a:rPr lang="en-GB" dirty="0" smtClean="0"/>
                        <a:t>CBILS value of loans offered</a:t>
                      </a:r>
                      <a:endParaRPr lang="en-GB" dirty="0"/>
                    </a:p>
                  </a:txBody>
                  <a:tcPr/>
                </a:tc>
                <a:tc>
                  <a:txBody>
                    <a:bodyPr/>
                    <a:lstStyle/>
                    <a:p>
                      <a:r>
                        <a:rPr lang="en-GB" dirty="0" smtClean="0"/>
                        <a:t>BBLS loans offered</a:t>
                      </a:r>
                      <a:endParaRPr lang="en-GB" dirty="0"/>
                    </a:p>
                  </a:txBody>
                  <a:tcPr/>
                </a:tc>
                <a:tc>
                  <a:txBody>
                    <a:bodyPr/>
                    <a:lstStyle/>
                    <a:p>
                      <a:r>
                        <a:rPr lang="en-GB" dirty="0" smtClean="0"/>
                        <a:t>BBLS value of loans offered</a:t>
                      </a:r>
                      <a:endParaRPr lang="en-GB" dirty="0"/>
                    </a:p>
                  </a:txBody>
                  <a:tcPr/>
                </a:tc>
                <a:tc>
                  <a:txBody>
                    <a:bodyPr/>
                    <a:lstStyle/>
                    <a:p>
                      <a:r>
                        <a:rPr lang="en-GB" dirty="0" smtClean="0"/>
                        <a:t>Total loans offered</a:t>
                      </a:r>
                      <a:endParaRPr lang="en-GB" dirty="0"/>
                    </a:p>
                  </a:txBody>
                  <a:tcPr/>
                </a:tc>
                <a:tc>
                  <a:txBody>
                    <a:bodyPr/>
                    <a:lstStyle/>
                    <a:p>
                      <a:r>
                        <a:rPr lang="en-GB" dirty="0" smtClean="0"/>
                        <a:t>Total value</a:t>
                      </a:r>
                      <a:r>
                        <a:rPr lang="en-GB" baseline="0" dirty="0" smtClean="0"/>
                        <a:t> of loans offered</a:t>
                      </a:r>
                      <a:endParaRPr lang="en-GB" dirty="0"/>
                    </a:p>
                  </a:txBody>
                  <a:tcPr/>
                </a:tc>
                <a:extLst>
                  <a:ext uri="{0D108BD9-81ED-4DB2-BD59-A6C34878D82A}">
                    <a16:rowId xmlns:a16="http://schemas.microsoft.com/office/drawing/2014/main" val="2772872278"/>
                  </a:ext>
                </a:extLst>
              </a:tr>
              <a:tr h="385776">
                <a:tc>
                  <a:txBody>
                    <a:bodyPr/>
                    <a:lstStyle/>
                    <a:p>
                      <a:r>
                        <a:rPr lang="en-GB" sz="1600" dirty="0" smtClean="0"/>
                        <a:t>Herefordshire</a:t>
                      </a:r>
                      <a:endParaRPr lang="en-GB" sz="1600" dirty="0"/>
                    </a:p>
                  </a:txBody>
                  <a:tcPr/>
                </a:tc>
                <a:tc>
                  <a:txBody>
                    <a:bodyPr/>
                    <a:lstStyle/>
                    <a:p>
                      <a:r>
                        <a:rPr lang="en-GB" sz="1600" dirty="0" smtClean="0"/>
                        <a:t>280</a:t>
                      </a:r>
                      <a:endParaRPr lang="en-GB" sz="1600" dirty="0"/>
                    </a:p>
                  </a:txBody>
                  <a:tcPr/>
                </a:tc>
                <a:tc>
                  <a:txBody>
                    <a:bodyPr/>
                    <a:lstStyle/>
                    <a:p>
                      <a:r>
                        <a:rPr lang="en-GB" sz="1600" dirty="0" smtClean="0"/>
                        <a:t>£ 70,111,679</a:t>
                      </a:r>
                      <a:endParaRPr lang="en-GB" sz="1600" dirty="0"/>
                    </a:p>
                  </a:txBody>
                  <a:tcPr/>
                </a:tc>
                <a:tc>
                  <a:txBody>
                    <a:bodyPr/>
                    <a:lstStyle/>
                    <a:p>
                      <a:r>
                        <a:rPr lang="en-GB" sz="1600" dirty="0" smtClean="0"/>
                        <a:t> 4,731</a:t>
                      </a:r>
                      <a:endParaRPr lang="en-GB" sz="1600" dirty="0"/>
                    </a:p>
                  </a:txBody>
                  <a:tcPr/>
                </a:tc>
                <a:tc>
                  <a:txBody>
                    <a:bodyPr/>
                    <a:lstStyle/>
                    <a:p>
                      <a:r>
                        <a:rPr lang="en-GB" sz="1600" dirty="0" smtClean="0"/>
                        <a:t>£ 138,510,739 </a:t>
                      </a:r>
                    </a:p>
                    <a:p>
                      <a:endParaRPr lang="en-GB" sz="1600" dirty="0"/>
                    </a:p>
                  </a:txBody>
                  <a:tcPr/>
                </a:tc>
                <a:tc>
                  <a:txBody>
                    <a:bodyPr/>
                    <a:lstStyle/>
                    <a:p>
                      <a:r>
                        <a:rPr lang="en-GB" sz="1600" dirty="0" smtClean="0"/>
                        <a:t> 5,011 </a:t>
                      </a:r>
                    </a:p>
                    <a:p>
                      <a:endParaRPr lang="en-GB" sz="1600" dirty="0"/>
                    </a:p>
                  </a:txBody>
                  <a:tcPr/>
                </a:tc>
                <a:tc>
                  <a:txBody>
                    <a:bodyPr/>
                    <a:lstStyle/>
                    <a:p>
                      <a:r>
                        <a:rPr lang="en-GB" sz="1600" dirty="0" smtClean="0"/>
                        <a:t>£ 208,622,418</a:t>
                      </a:r>
                    </a:p>
                    <a:p>
                      <a:endParaRPr lang="en-GB" sz="1600" dirty="0"/>
                    </a:p>
                  </a:txBody>
                  <a:tcPr/>
                </a:tc>
                <a:extLst>
                  <a:ext uri="{0D108BD9-81ED-4DB2-BD59-A6C34878D82A}">
                    <a16:rowId xmlns:a16="http://schemas.microsoft.com/office/drawing/2014/main" val="3705211775"/>
                  </a:ext>
                </a:extLst>
              </a:tr>
            </a:tbl>
          </a:graphicData>
        </a:graphic>
      </p:graphicFrame>
      <p:sp>
        <p:nvSpPr>
          <p:cNvPr id="6" name="TextBox 5"/>
          <p:cNvSpPr txBox="1"/>
          <p:nvPr/>
        </p:nvSpPr>
        <p:spPr>
          <a:xfrm>
            <a:off x="8118764" y="5186341"/>
            <a:ext cx="3214254" cy="738664"/>
          </a:xfrm>
          <a:prstGeom prst="rect">
            <a:avLst/>
          </a:prstGeom>
          <a:noFill/>
        </p:spPr>
        <p:txBody>
          <a:bodyPr wrap="square" rtlCol="0">
            <a:spAutoFit/>
          </a:bodyPr>
          <a:lstStyle/>
          <a:p>
            <a:r>
              <a:rPr lang="en-GB" sz="1400" dirty="0"/>
              <a:t>Data source:  </a:t>
            </a:r>
            <a:r>
              <a:rPr lang="en-GB" sz="1400" dirty="0">
                <a:hlinkClick r:id="rId4"/>
              </a:rPr>
              <a:t>British Business Bank</a:t>
            </a:r>
            <a:endParaRPr lang="en-GB" sz="1400" dirty="0"/>
          </a:p>
          <a:p>
            <a:r>
              <a:rPr lang="en-GB" sz="1400" dirty="0" smtClean="0"/>
              <a:t>Frequency: ad hoc</a:t>
            </a:r>
          </a:p>
          <a:p>
            <a:r>
              <a:rPr lang="en-GB" sz="1400" dirty="0" smtClean="0"/>
              <a:t>Last updated:  6 July 2021</a:t>
            </a:r>
            <a:endParaRPr lang="en-GB" sz="1400" dirty="0"/>
          </a:p>
        </p:txBody>
      </p:sp>
      <p:sp>
        <p:nvSpPr>
          <p:cNvPr id="5" name="TextBox 4"/>
          <p:cNvSpPr txBox="1"/>
          <p:nvPr/>
        </p:nvSpPr>
        <p:spPr>
          <a:xfrm>
            <a:off x="463899" y="5186341"/>
            <a:ext cx="7377774" cy="1446550"/>
          </a:xfrm>
          <a:prstGeom prst="rect">
            <a:avLst/>
          </a:prstGeom>
          <a:solidFill>
            <a:schemeClr val="bg1"/>
          </a:solidFill>
          <a:ln>
            <a:solidFill>
              <a:schemeClr val="accent1"/>
            </a:solidFill>
          </a:ln>
        </p:spPr>
        <p:txBody>
          <a:bodyPr wrap="square" rtlCol="0">
            <a:spAutoFit/>
          </a:bodyPr>
          <a:lstStyle/>
          <a:p>
            <a:r>
              <a:rPr lang="en-US" sz="1400" b="1" dirty="0" smtClean="0">
                <a:solidFill>
                  <a:schemeClr val="bg1">
                    <a:lumMod val="65000"/>
                  </a:schemeClr>
                </a:solidFill>
              </a:rPr>
              <a:t>Need to know</a:t>
            </a:r>
            <a:r>
              <a:rPr lang="en-US" sz="1400" dirty="0" smtClean="0">
                <a:solidFill>
                  <a:schemeClr val="bg1">
                    <a:lumMod val="65000"/>
                  </a:schemeClr>
                </a:solidFill>
              </a:rPr>
              <a:t>:  In addition to the above schemes, the </a:t>
            </a:r>
            <a:r>
              <a:rPr lang="en-US" sz="1400" dirty="0">
                <a:solidFill>
                  <a:schemeClr val="bg1">
                    <a:lumMod val="65000"/>
                  </a:schemeClr>
                </a:solidFill>
              </a:rPr>
              <a:t>Future Fund </a:t>
            </a:r>
            <a:r>
              <a:rPr lang="en-US" sz="1400" dirty="0" smtClean="0">
                <a:solidFill>
                  <a:schemeClr val="bg1">
                    <a:lumMod val="65000"/>
                  </a:schemeClr>
                </a:solidFill>
              </a:rPr>
              <a:t>was </a:t>
            </a:r>
            <a:r>
              <a:rPr lang="en-US" sz="1400" dirty="0">
                <a:solidFill>
                  <a:schemeClr val="bg1">
                    <a:lumMod val="65000"/>
                  </a:schemeClr>
                </a:solidFill>
              </a:rPr>
              <a:t>a government scheme to support UK-based companies ranging from £125,000 to £5 million, subject to at least equal match funding from private investors. </a:t>
            </a:r>
            <a:r>
              <a:rPr lang="en-US" sz="1400" dirty="0" smtClean="0">
                <a:solidFill>
                  <a:schemeClr val="bg1">
                    <a:lumMod val="65000"/>
                  </a:schemeClr>
                </a:solidFill>
              </a:rPr>
              <a:t>The </a:t>
            </a:r>
            <a:r>
              <a:rPr lang="en-US" sz="1400" dirty="0">
                <a:solidFill>
                  <a:schemeClr val="bg1">
                    <a:lumMod val="65000"/>
                  </a:schemeClr>
                </a:solidFill>
              </a:rPr>
              <a:t>Future Fund scheme </a:t>
            </a:r>
            <a:r>
              <a:rPr lang="en-US" sz="1400" dirty="0" smtClean="0">
                <a:solidFill>
                  <a:schemeClr val="bg1">
                    <a:lumMod val="65000"/>
                  </a:schemeClr>
                </a:solidFill>
              </a:rPr>
              <a:t>closed on 31 January 2021.  As at 30 June across the UK as a whole, 2,206 applications had been made to the scheme, with 1,190 loans approved valued at £1,136.7m. No data are available at local authority level</a:t>
            </a:r>
            <a:r>
              <a:rPr lang="en-US" dirty="0" smtClean="0"/>
              <a:t>.</a:t>
            </a:r>
            <a:endParaRPr lang="en-GB" dirty="0"/>
          </a:p>
        </p:txBody>
      </p:sp>
    </p:spTree>
    <p:extLst>
      <p:ext uri="{BB962C8B-B14F-4D97-AF65-F5344CB8AC3E}">
        <p14:creationId xmlns:p14="http://schemas.microsoft.com/office/powerpoint/2010/main" val="5067966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562338"/>
          </a:xfrm>
        </p:spPr>
        <p:txBody>
          <a:bodyPr>
            <a:normAutofit/>
          </a:bodyPr>
          <a:lstStyle/>
          <a:p>
            <a:r>
              <a:rPr lang="en-GB" sz="3200" dirty="0" smtClean="0"/>
              <a:t>Section 4. Intelligence roundup</a:t>
            </a:r>
            <a:endParaRPr lang="en-GB" sz="3200" dirty="0"/>
          </a:p>
        </p:txBody>
      </p:sp>
      <p:sp>
        <p:nvSpPr>
          <p:cNvPr id="3" name="Content Placeholder 2"/>
          <p:cNvSpPr>
            <a:spLocks noGrp="1"/>
          </p:cNvSpPr>
          <p:nvPr>
            <p:ph idx="1"/>
          </p:nvPr>
        </p:nvSpPr>
        <p:spPr>
          <a:xfrm>
            <a:off x="287337" y="927464"/>
            <a:ext cx="11520000" cy="5249499"/>
          </a:xfrm>
        </p:spPr>
        <p:txBody>
          <a:bodyPr>
            <a:normAutofit fontScale="47500" lnSpcReduction="20000"/>
          </a:bodyPr>
          <a:lstStyle/>
          <a:p>
            <a:pPr marL="0" indent="0">
              <a:lnSpc>
                <a:spcPct val="120000"/>
              </a:lnSpc>
              <a:buNone/>
            </a:pPr>
            <a:r>
              <a:rPr lang="en-GB" dirty="0" smtClean="0"/>
              <a:t>Below are links to recently published research, media reports and webinars relevant to understanding the current state of Herefordshire’s economy and wider socio-economic trends likely to impact upon the county:</a:t>
            </a:r>
          </a:p>
          <a:p>
            <a:pPr marL="0" indent="0">
              <a:lnSpc>
                <a:spcPct val="120000"/>
              </a:lnSpc>
              <a:buNone/>
            </a:pPr>
            <a:r>
              <a:rPr lang="en-GB" dirty="0" smtClean="0">
                <a:hlinkClick r:id="rId2"/>
              </a:rPr>
              <a:t>CACI – The Wealth of the Nation: </a:t>
            </a:r>
            <a:r>
              <a:rPr lang="en-US" dirty="0">
                <a:hlinkClick r:id="rId2"/>
              </a:rPr>
              <a:t>The Financial State of Households Across the </a:t>
            </a:r>
            <a:r>
              <a:rPr lang="en-US" dirty="0" smtClean="0">
                <a:hlinkClick r:id="rId2"/>
              </a:rPr>
              <a:t>UK </a:t>
            </a:r>
            <a:r>
              <a:rPr lang="en-GB" dirty="0" smtClean="0">
                <a:hlinkClick r:id="rId2"/>
              </a:rPr>
              <a:t>2021</a:t>
            </a:r>
            <a:r>
              <a:rPr lang="en-GB" dirty="0" smtClean="0"/>
              <a:t> </a:t>
            </a:r>
          </a:p>
          <a:p>
            <a:pPr marL="0" indent="0">
              <a:lnSpc>
                <a:spcPct val="120000"/>
              </a:lnSpc>
              <a:buNone/>
            </a:pPr>
            <a:r>
              <a:rPr lang="en-GB" dirty="0" smtClean="0">
                <a:hlinkClick r:id="rId3"/>
              </a:rPr>
              <a:t>CACI -  </a:t>
            </a:r>
            <a:r>
              <a:rPr lang="en-US" dirty="0">
                <a:hlinkClick r:id="rId3"/>
              </a:rPr>
              <a:t>Understand the movement of people through the pandemic - What does it mean for the future</a:t>
            </a:r>
            <a:r>
              <a:rPr lang="en-US" dirty="0" smtClean="0">
                <a:hlinkClick r:id="rId3"/>
              </a:rPr>
              <a:t>?</a:t>
            </a:r>
            <a:endParaRPr lang="en-US" dirty="0" smtClean="0"/>
          </a:p>
          <a:p>
            <a:pPr marL="0" indent="0">
              <a:lnSpc>
                <a:spcPct val="120000"/>
              </a:lnSpc>
              <a:buNone/>
            </a:pPr>
            <a:r>
              <a:rPr lang="en-US" dirty="0" smtClean="0">
                <a:hlinkClick r:id="rId4"/>
              </a:rPr>
              <a:t>House of Commons Library:  Economic Indicators, 31 August 2021</a:t>
            </a:r>
            <a:endParaRPr lang="en-US" dirty="0" smtClean="0"/>
          </a:p>
          <a:p>
            <a:pPr marL="0" indent="0">
              <a:lnSpc>
                <a:spcPct val="120000"/>
              </a:lnSpc>
              <a:buNone/>
            </a:pPr>
            <a:r>
              <a:rPr lang="en-US" dirty="0" smtClean="0">
                <a:hlinkClick r:id="rId5"/>
              </a:rPr>
              <a:t>House of </a:t>
            </a:r>
            <a:r>
              <a:rPr lang="en-US" dirty="0">
                <a:hlinkClick r:id="rId5"/>
              </a:rPr>
              <a:t>Commons Library:  Coronavirus: Impact on </a:t>
            </a:r>
            <a:r>
              <a:rPr lang="en-US" dirty="0" smtClean="0">
                <a:hlinkClick r:id="rId5"/>
              </a:rPr>
              <a:t>the labour market, 19 August 2021</a:t>
            </a:r>
            <a:endParaRPr lang="en-US" dirty="0" smtClean="0"/>
          </a:p>
          <a:p>
            <a:pPr marL="0" indent="0">
              <a:lnSpc>
                <a:spcPct val="120000"/>
              </a:lnSpc>
              <a:buNone/>
            </a:pPr>
            <a:r>
              <a:rPr lang="en-US" dirty="0">
                <a:hlinkClick r:id="rId6"/>
              </a:rPr>
              <a:t>IFS - Why do wealthy parents have wealthy children</a:t>
            </a:r>
            <a:r>
              <a:rPr lang="en-US" dirty="0" smtClean="0">
                <a:hlinkClick r:id="rId6"/>
              </a:rPr>
              <a:t>?</a:t>
            </a:r>
            <a:endParaRPr lang="en-US" dirty="0" smtClean="0"/>
          </a:p>
          <a:p>
            <a:pPr marL="0" indent="0">
              <a:lnSpc>
                <a:spcPct val="120000"/>
              </a:lnSpc>
              <a:buNone/>
            </a:pPr>
            <a:r>
              <a:rPr lang="en-US" dirty="0" smtClean="0">
                <a:hlinkClick r:id="rId7"/>
              </a:rPr>
              <a:t>National Innovation Centre Rural Enterprise (NICRE) </a:t>
            </a:r>
            <a:r>
              <a:rPr lang="en-US" dirty="0">
                <a:hlinkClick r:id="rId7"/>
              </a:rPr>
              <a:t>- Digital adoption in </a:t>
            </a:r>
            <a:r>
              <a:rPr lang="en-US" dirty="0" smtClean="0">
                <a:hlinkClick r:id="rId7"/>
              </a:rPr>
              <a:t>rural SMEs, June 2021</a:t>
            </a:r>
            <a:endParaRPr lang="en-US" dirty="0" smtClean="0"/>
          </a:p>
          <a:p>
            <a:pPr marL="0" indent="0">
              <a:lnSpc>
                <a:spcPct val="120000"/>
              </a:lnSpc>
              <a:buNone/>
            </a:pPr>
            <a:r>
              <a:rPr lang="en-US" dirty="0">
                <a:hlinkClick r:id="rId8"/>
              </a:rPr>
              <a:t>ONS - Economic activity and social change in the UK, real-time indicators: 9 September </a:t>
            </a:r>
            <a:r>
              <a:rPr lang="en-US" dirty="0" smtClean="0">
                <a:hlinkClick r:id="rId8"/>
              </a:rPr>
              <a:t>2021</a:t>
            </a:r>
            <a:endParaRPr lang="en-US" dirty="0" smtClean="0"/>
          </a:p>
          <a:p>
            <a:pPr marL="0" indent="0">
              <a:lnSpc>
                <a:spcPct val="120000"/>
              </a:lnSpc>
              <a:buNone/>
            </a:pPr>
            <a:r>
              <a:rPr lang="en-US" dirty="0">
                <a:hlinkClick r:id="rId9"/>
              </a:rPr>
              <a:t>ONS - Weekly household spending fell by more than £100 on average during the coronavirus pandemic</a:t>
            </a:r>
            <a:endParaRPr lang="en-US" dirty="0" smtClean="0"/>
          </a:p>
          <a:p>
            <a:pPr marL="0" indent="0">
              <a:lnSpc>
                <a:spcPct val="120000"/>
              </a:lnSpc>
              <a:buNone/>
            </a:pPr>
            <a:r>
              <a:rPr lang="en-US" dirty="0" smtClean="0">
                <a:hlinkClick r:id="rId10"/>
              </a:rPr>
              <a:t>PWC </a:t>
            </a:r>
            <a:r>
              <a:rPr lang="en-US" dirty="0">
                <a:hlinkClick r:id="rId10"/>
              </a:rPr>
              <a:t>- Store Openings and Closures - H1 2021</a:t>
            </a:r>
            <a:endParaRPr lang="en-US" dirty="0" smtClean="0"/>
          </a:p>
          <a:p>
            <a:pPr marL="0" indent="0">
              <a:lnSpc>
                <a:spcPct val="120000"/>
              </a:lnSpc>
              <a:buNone/>
            </a:pPr>
            <a:r>
              <a:rPr lang="en-US" dirty="0" smtClean="0">
                <a:hlinkClick r:id="rId11"/>
              </a:rPr>
              <a:t>Resolution Foundation – From boom to bust and </a:t>
            </a:r>
            <a:r>
              <a:rPr lang="en-US" dirty="0">
                <a:hlinkClick r:id="rId11"/>
              </a:rPr>
              <a:t>back </a:t>
            </a:r>
            <a:r>
              <a:rPr lang="en-US" dirty="0" smtClean="0">
                <a:hlinkClick r:id="rId11"/>
              </a:rPr>
              <a:t>again:  200 </a:t>
            </a:r>
            <a:r>
              <a:rPr lang="en-US" dirty="0">
                <a:hlinkClick r:id="rId11"/>
              </a:rPr>
              <a:t>years of economic change across </a:t>
            </a:r>
            <a:r>
              <a:rPr lang="en-US" dirty="0" smtClean="0">
                <a:hlinkClick r:id="rId11"/>
              </a:rPr>
              <a:t>Britain</a:t>
            </a:r>
            <a:endParaRPr lang="en-US" dirty="0" smtClean="0"/>
          </a:p>
          <a:p>
            <a:pPr marL="0" indent="0">
              <a:lnSpc>
                <a:spcPct val="120000"/>
              </a:lnSpc>
              <a:buNone/>
            </a:pPr>
            <a:r>
              <a:rPr lang="en-US" dirty="0" smtClean="0">
                <a:hlinkClick r:id="rId12"/>
              </a:rPr>
              <a:t>Resolution Foundation -  The </a:t>
            </a:r>
            <a:r>
              <a:rPr lang="en-US" dirty="0">
                <a:hlinkClick r:id="rId12"/>
              </a:rPr>
              <a:t>Chancellor’s Autumn </a:t>
            </a:r>
            <a:r>
              <a:rPr lang="en-US" dirty="0" smtClean="0">
                <a:hlinkClick r:id="rId12"/>
              </a:rPr>
              <a:t>crunch.  Assessing </a:t>
            </a:r>
            <a:r>
              <a:rPr lang="en-US" dirty="0">
                <a:hlinkClick r:id="rId12"/>
              </a:rPr>
              <a:t>the key economic decisions to </a:t>
            </a:r>
            <a:r>
              <a:rPr lang="en-US" dirty="0" smtClean="0">
                <a:hlinkClick r:id="rId12"/>
              </a:rPr>
              <a:t>come</a:t>
            </a:r>
            <a:endParaRPr lang="en-US" dirty="0" smtClean="0"/>
          </a:p>
          <a:p>
            <a:pPr marL="0" indent="0">
              <a:lnSpc>
                <a:spcPct val="120000"/>
              </a:lnSpc>
              <a:buNone/>
            </a:pPr>
            <a:r>
              <a:rPr lang="en-US" dirty="0">
                <a:hlinkClick r:id="rId13" action="ppaction://hlinkfile"/>
              </a:rPr>
              <a:t>Resolution Foundation - Nationally insured? Analysing the Government’s tax-raising plan to fund health and social </a:t>
            </a:r>
            <a:r>
              <a:rPr lang="en-US" dirty="0" smtClean="0">
                <a:hlinkClick r:id="rId13" action="ppaction://hlinkfile"/>
              </a:rPr>
              <a:t>care</a:t>
            </a:r>
            <a:endParaRPr lang="en-US" dirty="0" smtClean="0"/>
          </a:p>
          <a:p>
            <a:pPr marL="0" indent="0">
              <a:lnSpc>
                <a:spcPct val="120000"/>
              </a:lnSpc>
              <a:buNone/>
            </a:pPr>
            <a:r>
              <a:rPr lang="en-US" dirty="0" smtClean="0">
                <a:hlinkClick r:id="rId14"/>
              </a:rPr>
              <a:t>Rural </a:t>
            </a:r>
            <a:r>
              <a:rPr lang="en-US" dirty="0">
                <a:hlinkClick r:id="rId14"/>
              </a:rPr>
              <a:t>Services Network - Cultivating rural </a:t>
            </a:r>
            <a:r>
              <a:rPr lang="en-US" dirty="0" smtClean="0">
                <a:hlinkClick r:id="rId14"/>
              </a:rPr>
              <a:t>growth: Recognising </a:t>
            </a:r>
            <a:r>
              <a:rPr lang="en-US" dirty="0">
                <a:hlinkClick r:id="rId14"/>
              </a:rPr>
              <a:t>and addressing the </a:t>
            </a:r>
            <a:r>
              <a:rPr lang="en-US" dirty="0" smtClean="0">
                <a:hlinkClick r:id="rId14"/>
              </a:rPr>
              <a:t>post-pandemic rural </a:t>
            </a:r>
            <a:r>
              <a:rPr lang="en-US" dirty="0">
                <a:hlinkClick r:id="rId14"/>
              </a:rPr>
              <a:t>productivity </a:t>
            </a:r>
            <a:r>
              <a:rPr lang="en-US" dirty="0" smtClean="0">
                <a:hlinkClick r:id="rId14"/>
              </a:rPr>
              <a:t>challenge, August </a:t>
            </a:r>
            <a:r>
              <a:rPr lang="en-US" dirty="0">
                <a:hlinkClick r:id="rId14"/>
              </a:rPr>
              <a:t>2021</a:t>
            </a:r>
            <a:endParaRPr lang="en-GB" dirty="0" smtClean="0"/>
          </a:p>
          <a:p>
            <a:pPr marL="0" indent="0">
              <a:lnSpc>
                <a:spcPct val="120000"/>
              </a:lnSpc>
              <a:buNone/>
            </a:pPr>
            <a:endParaRPr lang="en-GB" dirty="0" smtClean="0"/>
          </a:p>
          <a:p>
            <a:pPr marL="0" indent="0">
              <a:lnSpc>
                <a:spcPct val="120000"/>
              </a:lnSpc>
              <a:buNone/>
            </a:pPr>
            <a:endParaRPr lang="en-GB" dirty="0" smtClean="0"/>
          </a:p>
        </p:txBody>
      </p:sp>
    </p:spTree>
    <p:extLst>
      <p:ext uri="{BB962C8B-B14F-4D97-AF65-F5344CB8AC3E}">
        <p14:creationId xmlns:p14="http://schemas.microsoft.com/office/powerpoint/2010/main" val="13407036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562338"/>
          </a:xfrm>
        </p:spPr>
        <p:txBody>
          <a:bodyPr>
            <a:normAutofit/>
          </a:bodyPr>
          <a:lstStyle/>
          <a:p>
            <a:r>
              <a:rPr lang="en-GB" sz="3200" dirty="0" smtClean="0"/>
              <a:t>Section 5. Useful resources</a:t>
            </a:r>
            <a:endParaRPr lang="en-GB" sz="3200" dirty="0"/>
          </a:p>
        </p:txBody>
      </p:sp>
      <p:sp>
        <p:nvSpPr>
          <p:cNvPr id="3" name="Content Placeholder 2"/>
          <p:cNvSpPr>
            <a:spLocks noGrp="1"/>
          </p:cNvSpPr>
          <p:nvPr>
            <p:ph idx="1"/>
          </p:nvPr>
        </p:nvSpPr>
        <p:spPr>
          <a:xfrm>
            <a:off x="287337" y="927464"/>
            <a:ext cx="11520000" cy="5249499"/>
          </a:xfrm>
        </p:spPr>
        <p:txBody>
          <a:bodyPr>
            <a:normAutofit fontScale="47500" lnSpcReduction="20000"/>
          </a:bodyPr>
          <a:lstStyle/>
          <a:p>
            <a:pPr marL="0" indent="0">
              <a:lnSpc>
                <a:spcPct val="120000"/>
              </a:lnSpc>
              <a:buNone/>
            </a:pPr>
            <a:r>
              <a:rPr lang="en-GB" dirty="0" smtClean="0"/>
              <a:t>Below are links to organisations that provide data and intelligence resources relevant to understanding the current state of Herefordshire’s economy and socio-economic trends likely to impact upon the county:</a:t>
            </a:r>
          </a:p>
          <a:p>
            <a:pPr>
              <a:lnSpc>
                <a:spcPct val="120000"/>
              </a:lnSpc>
            </a:pPr>
            <a:r>
              <a:rPr lang="en-GB" dirty="0" smtClean="0">
                <a:hlinkClick r:id="rId2"/>
              </a:rPr>
              <a:t>99% - Herefordshire 2030</a:t>
            </a:r>
            <a:endParaRPr lang="en-GB" dirty="0" smtClean="0"/>
          </a:p>
          <a:p>
            <a:pPr>
              <a:lnSpc>
                <a:spcPct val="120000"/>
              </a:lnSpc>
            </a:pPr>
            <a:r>
              <a:rPr lang="en-GB" dirty="0" smtClean="0">
                <a:hlinkClick r:id="rId3"/>
              </a:rPr>
              <a:t>British Business Bank – Coronavirus loan schemes statistics</a:t>
            </a:r>
            <a:endParaRPr lang="en-GB" dirty="0" smtClean="0">
              <a:hlinkClick r:id="rId4"/>
            </a:endParaRPr>
          </a:p>
          <a:p>
            <a:pPr>
              <a:lnSpc>
                <a:spcPct val="120000"/>
              </a:lnSpc>
            </a:pPr>
            <a:r>
              <a:rPr lang="en-GB" dirty="0" smtClean="0">
                <a:hlinkClick r:id="rId4"/>
              </a:rPr>
              <a:t>British Retail Consortium Insight Dashboard </a:t>
            </a:r>
            <a:r>
              <a:rPr lang="en-GB" dirty="0" smtClean="0"/>
              <a:t>(key performance measures for UK retail)</a:t>
            </a:r>
          </a:p>
          <a:p>
            <a:pPr>
              <a:lnSpc>
                <a:spcPct val="120000"/>
              </a:lnSpc>
            </a:pPr>
            <a:r>
              <a:rPr lang="en-GB" dirty="0" smtClean="0">
                <a:hlinkClick r:id="rId5"/>
              </a:rPr>
              <a:t>Cabinet Office - </a:t>
            </a:r>
            <a:r>
              <a:rPr lang="en-US" dirty="0" smtClean="0">
                <a:hlinkClick r:id="rId5"/>
              </a:rPr>
              <a:t>Statistics </a:t>
            </a:r>
            <a:r>
              <a:rPr lang="en-US" dirty="0">
                <a:hlinkClick r:id="rId5"/>
              </a:rPr>
              <a:t>on coronavirus support for business and </a:t>
            </a:r>
            <a:r>
              <a:rPr lang="en-US" dirty="0" smtClean="0">
                <a:hlinkClick r:id="rId5"/>
              </a:rPr>
              <a:t>individuals</a:t>
            </a:r>
            <a:endParaRPr lang="en-US" dirty="0" smtClean="0"/>
          </a:p>
          <a:p>
            <a:pPr>
              <a:lnSpc>
                <a:spcPct val="120000"/>
              </a:lnSpc>
            </a:pPr>
            <a:r>
              <a:rPr lang="en-US" dirty="0" smtClean="0">
                <a:hlinkClick r:id="rId6"/>
              </a:rPr>
              <a:t>Centre for Cities – UK unemployment tracker</a:t>
            </a:r>
            <a:endParaRPr lang="en-US" dirty="0" smtClean="0"/>
          </a:p>
          <a:p>
            <a:pPr>
              <a:lnSpc>
                <a:spcPct val="120000"/>
              </a:lnSpc>
            </a:pPr>
            <a:r>
              <a:rPr lang="en-US" dirty="0" smtClean="0">
                <a:hlinkClick r:id="rId7"/>
              </a:rPr>
              <a:t>Data Orchard – COVID Recovery Dashboard for Herefordshire</a:t>
            </a:r>
            <a:endParaRPr lang="en-GB" dirty="0" smtClean="0"/>
          </a:p>
          <a:p>
            <a:pPr>
              <a:lnSpc>
                <a:spcPct val="120000"/>
              </a:lnSpc>
            </a:pPr>
            <a:r>
              <a:rPr lang="en-GB" dirty="0" smtClean="0">
                <a:hlinkClick r:id="rId8"/>
              </a:rPr>
              <a:t>DEFRA </a:t>
            </a:r>
            <a:r>
              <a:rPr lang="en-US" dirty="0">
                <a:hlinkClick r:id="rId8"/>
              </a:rPr>
              <a:t>Rural Economic Bulletin for </a:t>
            </a:r>
            <a:r>
              <a:rPr lang="en-US" dirty="0" smtClean="0">
                <a:hlinkClick r:id="rId8"/>
              </a:rPr>
              <a:t>England</a:t>
            </a:r>
            <a:endParaRPr lang="en-US" dirty="0" smtClean="0"/>
          </a:p>
          <a:p>
            <a:pPr>
              <a:lnSpc>
                <a:spcPct val="120000"/>
              </a:lnSpc>
            </a:pPr>
            <a:r>
              <a:rPr lang="en-US" dirty="0" smtClean="0">
                <a:hlinkClick r:id="rId9"/>
              </a:rPr>
              <a:t>Department for Industry, Energy &amp; </a:t>
            </a:r>
            <a:r>
              <a:rPr lang="en-US" dirty="0">
                <a:hlinkClick r:id="rId9"/>
              </a:rPr>
              <a:t>Industrial Strategy </a:t>
            </a:r>
            <a:r>
              <a:rPr lang="en-US" dirty="0" smtClean="0">
                <a:hlinkClick r:id="rId9"/>
              </a:rPr>
              <a:t>- Coronavirus </a:t>
            </a:r>
            <a:r>
              <a:rPr lang="en-US" dirty="0">
                <a:hlinkClick r:id="rId9"/>
              </a:rPr>
              <a:t>grant funding: local authority payments to small and medium businesses</a:t>
            </a:r>
            <a:endParaRPr lang="en-US" dirty="0" smtClean="0"/>
          </a:p>
          <a:p>
            <a:pPr>
              <a:lnSpc>
                <a:spcPct val="120000"/>
              </a:lnSpc>
            </a:pPr>
            <a:r>
              <a:rPr lang="en-US" dirty="0" smtClean="0">
                <a:hlinkClick r:id="rId10"/>
              </a:rPr>
              <a:t>Department for Work </a:t>
            </a:r>
            <a:r>
              <a:rPr lang="en-US" dirty="0">
                <a:hlinkClick r:id="rId10"/>
              </a:rPr>
              <a:t>&amp; </a:t>
            </a:r>
            <a:r>
              <a:rPr lang="en-US" dirty="0" smtClean="0">
                <a:hlinkClick r:id="rId10"/>
              </a:rPr>
              <a:t>Pensions - Family </a:t>
            </a:r>
            <a:r>
              <a:rPr lang="en-US" dirty="0">
                <a:hlinkClick r:id="rId10"/>
              </a:rPr>
              <a:t>Resources Survey: financial year 2019 to </a:t>
            </a:r>
            <a:r>
              <a:rPr lang="en-US" dirty="0" smtClean="0">
                <a:hlinkClick r:id="rId10"/>
              </a:rPr>
              <a:t>2020</a:t>
            </a:r>
            <a:endParaRPr lang="en-US" dirty="0" smtClean="0"/>
          </a:p>
          <a:p>
            <a:pPr>
              <a:lnSpc>
                <a:spcPct val="120000"/>
              </a:lnSpc>
            </a:pPr>
            <a:r>
              <a:rPr lang="en-US" dirty="0" smtClean="0">
                <a:hlinkClick r:id="rId11"/>
              </a:rPr>
              <a:t>HESA – Higher Education Student Data</a:t>
            </a:r>
            <a:endParaRPr lang="en-US" dirty="0" smtClean="0"/>
          </a:p>
          <a:p>
            <a:pPr>
              <a:lnSpc>
                <a:spcPct val="120000"/>
              </a:lnSpc>
            </a:pPr>
            <a:r>
              <a:rPr lang="en-US" dirty="0">
                <a:hlinkClick r:id="rId12"/>
              </a:rPr>
              <a:t>HMRC </a:t>
            </a:r>
            <a:r>
              <a:rPr lang="en-US" dirty="0" smtClean="0">
                <a:hlinkClick r:id="rId12"/>
              </a:rPr>
              <a:t>- coronavirus </a:t>
            </a:r>
            <a:r>
              <a:rPr lang="en-US" dirty="0">
                <a:hlinkClick r:id="rId12"/>
              </a:rPr>
              <a:t>(COVID-19) </a:t>
            </a:r>
            <a:r>
              <a:rPr lang="en-US" dirty="0" smtClean="0">
                <a:hlinkClick r:id="rId12"/>
              </a:rPr>
              <a:t>statistics</a:t>
            </a:r>
            <a:r>
              <a:rPr lang="en-US" dirty="0" smtClean="0"/>
              <a:t> (CJRS &amp; SEISS)</a:t>
            </a:r>
            <a:endParaRPr lang="en-GB" dirty="0" smtClean="0"/>
          </a:p>
          <a:p>
            <a:pPr>
              <a:lnSpc>
                <a:spcPct val="120000"/>
              </a:lnSpc>
            </a:pPr>
            <a:r>
              <a:rPr lang="en-GB" dirty="0" smtClean="0">
                <a:hlinkClick r:id="rId13"/>
              </a:rPr>
              <a:t>HM Treasury - C</a:t>
            </a:r>
            <a:r>
              <a:rPr lang="en-US" dirty="0" smtClean="0">
                <a:hlinkClick r:id="rId13"/>
              </a:rPr>
              <a:t>oronavirus </a:t>
            </a:r>
            <a:r>
              <a:rPr lang="en-US" dirty="0">
                <a:hlinkClick r:id="rId13"/>
              </a:rPr>
              <a:t>(COVID-19) business loan scheme </a:t>
            </a:r>
            <a:r>
              <a:rPr lang="en-US" dirty="0" smtClean="0">
                <a:hlinkClick r:id="rId13"/>
              </a:rPr>
              <a:t>statistics</a:t>
            </a:r>
            <a:endParaRPr lang="en-US" dirty="0" smtClean="0"/>
          </a:p>
          <a:p>
            <a:pPr>
              <a:lnSpc>
                <a:spcPct val="120000"/>
              </a:lnSpc>
            </a:pPr>
            <a:r>
              <a:rPr lang="en-US" dirty="0">
                <a:hlinkClick r:id="rId14"/>
              </a:rPr>
              <a:t>LG Inform - LGA Research Summary Report - Mortgage and Landlord Possession Statistics </a:t>
            </a:r>
            <a:r>
              <a:rPr lang="en-US" dirty="0" smtClean="0">
                <a:hlinkClick r:id="rId14"/>
              </a:rPr>
              <a:t>Quarterly</a:t>
            </a:r>
            <a:endParaRPr lang="en-US" dirty="0" smtClean="0"/>
          </a:p>
          <a:p>
            <a:pPr>
              <a:lnSpc>
                <a:spcPct val="120000"/>
              </a:lnSpc>
            </a:pPr>
            <a:r>
              <a:rPr lang="en-US" dirty="0" smtClean="0">
                <a:hlinkClick r:id="rId15"/>
              </a:rPr>
              <a:t>London Stock Exchange</a:t>
            </a:r>
            <a:endParaRPr lang="en-GB" dirty="0">
              <a:hlinkClick r:id="rId16"/>
            </a:endParaRPr>
          </a:p>
        </p:txBody>
      </p:sp>
    </p:spTree>
    <p:extLst>
      <p:ext uri="{BB962C8B-B14F-4D97-AF65-F5344CB8AC3E}">
        <p14:creationId xmlns:p14="http://schemas.microsoft.com/office/powerpoint/2010/main" val="19746366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562338"/>
          </a:xfrm>
        </p:spPr>
        <p:txBody>
          <a:bodyPr>
            <a:normAutofit/>
          </a:bodyPr>
          <a:lstStyle/>
          <a:p>
            <a:r>
              <a:rPr lang="en-GB" sz="3200" dirty="0" smtClean="0"/>
              <a:t>Section 5. Useful resources (continued)</a:t>
            </a:r>
            <a:endParaRPr lang="en-GB" sz="3200" dirty="0"/>
          </a:p>
        </p:txBody>
      </p:sp>
      <p:sp>
        <p:nvSpPr>
          <p:cNvPr id="3" name="Content Placeholder 2"/>
          <p:cNvSpPr>
            <a:spLocks noGrp="1"/>
          </p:cNvSpPr>
          <p:nvPr>
            <p:ph idx="1"/>
          </p:nvPr>
        </p:nvSpPr>
        <p:spPr>
          <a:xfrm>
            <a:off x="287337" y="927464"/>
            <a:ext cx="11520000" cy="5249499"/>
          </a:xfrm>
        </p:spPr>
        <p:txBody>
          <a:bodyPr>
            <a:normAutofit fontScale="40000" lnSpcReduction="20000"/>
          </a:bodyPr>
          <a:lstStyle/>
          <a:p>
            <a:pPr marL="0" indent="0">
              <a:lnSpc>
                <a:spcPct val="120000"/>
              </a:lnSpc>
              <a:buNone/>
            </a:pPr>
            <a:r>
              <a:rPr lang="en-GB" dirty="0" smtClean="0"/>
              <a:t>Below are links to data, reports and resources that provide relevant context to understanding the current state of Herefordshire’s economy and socio-economic trends like to impact upon the county:</a:t>
            </a:r>
          </a:p>
          <a:p>
            <a:pPr>
              <a:lnSpc>
                <a:spcPct val="120000"/>
              </a:lnSpc>
            </a:pPr>
            <a:r>
              <a:rPr lang="en-GB" dirty="0">
                <a:hlinkClick r:id="rId2"/>
              </a:rPr>
              <a:t>Midlands Engine Intelligence Hub</a:t>
            </a:r>
            <a:r>
              <a:rPr lang="en-GB" dirty="0"/>
              <a:t> (</a:t>
            </a:r>
            <a:r>
              <a:rPr lang="en-US" dirty="0"/>
              <a:t>a single, interactive portal for up-to-the-minute pan regional data, research and expert insights)</a:t>
            </a:r>
          </a:p>
          <a:p>
            <a:pPr>
              <a:lnSpc>
                <a:spcPct val="120000"/>
              </a:lnSpc>
            </a:pPr>
            <a:r>
              <a:rPr lang="en-GB" dirty="0" smtClean="0">
                <a:hlinkClick r:id="rId3"/>
              </a:rPr>
              <a:t>Office </a:t>
            </a:r>
            <a:r>
              <a:rPr lang="en-GB" dirty="0">
                <a:hlinkClick r:id="rId3"/>
              </a:rPr>
              <a:t>for National Statistics (ONS) - UK economy </a:t>
            </a:r>
            <a:r>
              <a:rPr lang="en-GB" dirty="0" smtClean="0">
                <a:hlinkClick r:id="rId3"/>
              </a:rPr>
              <a:t>latest</a:t>
            </a:r>
            <a:endParaRPr lang="en-GB" dirty="0" smtClean="0"/>
          </a:p>
          <a:p>
            <a:pPr>
              <a:lnSpc>
                <a:spcPct val="120000"/>
              </a:lnSpc>
            </a:pPr>
            <a:r>
              <a:rPr lang="en-GB" dirty="0" smtClean="0">
                <a:hlinkClick r:id="rId4"/>
              </a:rPr>
              <a:t>ONS </a:t>
            </a:r>
            <a:r>
              <a:rPr lang="en-GB" dirty="0">
                <a:hlinkClick r:id="rId4"/>
              </a:rPr>
              <a:t>- Coronavirus (COVID-19) latest insights</a:t>
            </a:r>
            <a:endParaRPr lang="en-GB" dirty="0"/>
          </a:p>
          <a:p>
            <a:pPr>
              <a:lnSpc>
                <a:spcPct val="120000"/>
              </a:lnSpc>
            </a:pPr>
            <a:r>
              <a:rPr lang="en-US" dirty="0" smtClean="0">
                <a:hlinkClick r:id="rId5"/>
              </a:rPr>
              <a:t>ONS </a:t>
            </a:r>
            <a:r>
              <a:rPr lang="en-US" dirty="0">
                <a:hlinkClick r:id="rId5"/>
              </a:rPr>
              <a:t>- High streets in Great Britain: March, 2020</a:t>
            </a:r>
            <a:endParaRPr lang="en-US" dirty="0"/>
          </a:p>
          <a:p>
            <a:pPr>
              <a:lnSpc>
                <a:spcPct val="120000"/>
              </a:lnSpc>
            </a:pPr>
            <a:r>
              <a:rPr lang="en-US" dirty="0">
                <a:hlinkClick r:id="rId6"/>
              </a:rPr>
              <a:t>ONS - Inflation and price indices</a:t>
            </a:r>
            <a:endParaRPr lang="en-US" dirty="0"/>
          </a:p>
          <a:p>
            <a:pPr>
              <a:lnSpc>
                <a:spcPct val="120000"/>
              </a:lnSpc>
            </a:pPr>
            <a:r>
              <a:rPr lang="en-US" dirty="0">
                <a:hlinkClick r:id="rId7"/>
              </a:rPr>
              <a:t>ONS - Internet users, UK: </a:t>
            </a:r>
            <a:r>
              <a:rPr lang="en-US" dirty="0" smtClean="0">
                <a:hlinkClick r:id="rId7"/>
              </a:rPr>
              <a:t>2020</a:t>
            </a:r>
            <a:endParaRPr lang="en-US" dirty="0" smtClean="0"/>
          </a:p>
          <a:p>
            <a:pPr>
              <a:lnSpc>
                <a:spcPct val="120000"/>
              </a:lnSpc>
            </a:pPr>
            <a:r>
              <a:rPr lang="en-US" dirty="0">
                <a:hlinkClick r:id="rId8"/>
              </a:rPr>
              <a:t>ONS - Labour market overview, UK</a:t>
            </a:r>
            <a:endParaRPr lang="en-US" dirty="0"/>
          </a:p>
          <a:p>
            <a:pPr>
              <a:lnSpc>
                <a:spcPct val="120000"/>
              </a:lnSpc>
            </a:pPr>
            <a:r>
              <a:rPr lang="en-US" dirty="0">
                <a:hlinkClick r:id="rId9"/>
              </a:rPr>
              <a:t>ONS – NOMIS Herefordshire Labour Market Profile</a:t>
            </a:r>
            <a:endParaRPr lang="en-US" dirty="0"/>
          </a:p>
          <a:p>
            <a:pPr>
              <a:lnSpc>
                <a:spcPct val="120000"/>
              </a:lnSpc>
            </a:pPr>
            <a:r>
              <a:rPr lang="en-US" dirty="0">
                <a:hlinkClick r:id="rId10"/>
              </a:rPr>
              <a:t>ONS - What are the regional differences in income and productivity? </a:t>
            </a:r>
            <a:endParaRPr lang="en-US" dirty="0"/>
          </a:p>
          <a:p>
            <a:pPr>
              <a:lnSpc>
                <a:spcPct val="120000"/>
              </a:lnSpc>
            </a:pPr>
            <a:r>
              <a:rPr lang="en-US" dirty="0">
                <a:hlinkClick r:id="rId11"/>
              </a:rPr>
              <a:t>Our World in </a:t>
            </a:r>
            <a:r>
              <a:rPr lang="en-US" dirty="0" smtClean="0">
                <a:hlinkClick r:id="rId11"/>
              </a:rPr>
              <a:t>Data</a:t>
            </a:r>
            <a:endParaRPr lang="en-US" dirty="0" smtClean="0"/>
          </a:p>
          <a:p>
            <a:pPr>
              <a:lnSpc>
                <a:spcPct val="120000"/>
              </a:lnSpc>
            </a:pPr>
            <a:r>
              <a:rPr lang="en-US" dirty="0" smtClean="0">
                <a:hlinkClick r:id="rId12"/>
              </a:rPr>
              <a:t>University </a:t>
            </a:r>
            <a:r>
              <a:rPr lang="en-US" dirty="0">
                <a:hlinkClick r:id="rId12"/>
              </a:rPr>
              <a:t>of Birmingham </a:t>
            </a:r>
            <a:r>
              <a:rPr lang="en-US" dirty="0" smtClean="0">
                <a:hlinkClick r:id="rId12"/>
              </a:rPr>
              <a:t> - The </a:t>
            </a:r>
            <a:r>
              <a:rPr lang="en-US" dirty="0">
                <a:hlinkClick r:id="rId12"/>
              </a:rPr>
              <a:t>Economic and Social Impacts of Coronavirus (Covid-19) on the West </a:t>
            </a:r>
            <a:r>
              <a:rPr lang="en-US" dirty="0" smtClean="0">
                <a:hlinkClick r:id="rId12"/>
              </a:rPr>
              <a:t>Midlands </a:t>
            </a:r>
            <a:r>
              <a:rPr lang="en-US" dirty="0" smtClean="0"/>
              <a:t>(including link to the West Midlands Weekly Economic Monitor)</a:t>
            </a:r>
            <a:endParaRPr lang="en-US" dirty="0"/>
          </a:p>
          <a:p>
            <a:pPr>
              <a:lnSpc>
                <a:spcPct val="120000"/>
              </a:lnSpc>
            </a:pPr>
            <a:r>
              <a:rPr lang="en-GB" dirty="0" smtClean="0">
                <a:hlinkClick r:id="rId9"/>
              </a:rPr>
              <a:t>Universities UK – Higher education in numbers</a:t>
            </a:r>
            <a:endParaRPr lang="en-GB" dirty="0" smtClean="0"/>
          </a:p>
          <a:p>
            <a:pPr>
              <a:lnSpc>
                <a:spcPct val="120000"/>
              </a:lnSpc>
            </a:pPr>
            <a:r>
              <a:rPr lang="en-GB" dirty="0">
                <a:hlinkClick r:id="rId13"/>
              </a:rPr>
              <a:t>UK COVID-19 Firm Creation </a:t>
            </a:r>
            <a:r>
              <a:rPr lang="en-GB" dirty="0"/>
              <a:t>(An ESRC funded </a:t>
            </a:r>
            <a:r>
              <a:rPr lang="en-US" dirty="0"/>
              <a:t>project based at the University of Kent exploring the impact of COVID-19 on business creation in the UK</a:t>
            </a:r>
            <a:r>
              <a:rPr lang="en-US" dirty="0" smtClean="0"/>
              <a:t>)</a:t>
            </a:r>
          </a:p>
          <a:p>
            <a:pPr>
              <a:lnSpc>
                <a:spcPct val="120000"/>
              </a:lnSpc>
            </a:pPr>
            <a:r>
              <a:rPr lang="en-US" dirty="0" smtClean="0">
                <a:hlinkClick r:id="rId14"/>
              </a:rPr>
              <a:t>UK Finance – Mortgage arrears and </a:t>
            </a:r>
            <a:r>
              <a:rPr lang="en-US" dirty="0" smtClean="0">
                <a:hlinkClick r:id="rId14"/>
              </a:rPr>
              <a:t>possessions</a:t>
            </a:r>
            <a:endParaRPr lang="en-GB" dirty="0"/>
          </a:p>
          <a:p>
            <a:pPr marL="0" indent="0">
              <a:lnSpc>
                <a:spcPct val="120000"/>
              </a:lnSpc>
              <a:buNone/>
            </a:pPr>
            <a:endParaRPr lang="en-GB" dirty="0" smtClean="0"/>
          </a:p>
          <a:p>
            <a:pPr marL="0" indent="0">
              <a:lnSpc>
                <a:spcPct val="120000"/>
              </a:lnSpc>
              <a:buNone/>
            </a:pPr>
            <a:endParaRPr lang="en-GB" dirty="0" smtClean="0"/>
          </a:p>
        </p:txBody>
      </p:sp>
    </p:spTree>
    <p:extLst>
      <p:ext uri="{BB962C8B-B14F-4D97-AF65-F5344CB8AC3E}">
        <p14:creationId xmlns:p14="http://schemas.microsoft.com/office/powerpoint/2010/main" val="3884304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28" y="128050"/>
            <a:ext cx="11520000" cy="591478"/>
          </a:xfrm>
        </p:spPr>
        <p:txBody>
          <a:bodyPr>
            <a:normAutofit/>
          </a:bodyPr>
          <a:lstStyle/>
          <a:p>
            <a:r>
              <a:rPr lang="en-GB" sz="2800" dirty="0" smtClean="0"/>
              <a:t>The wider picture (2)</a:t>
            </a:r>
            <a:endParaRPr lang="en-GB" sz="2800" dirty="0"/>
          </a:p>
        </p:txBody>
      </p:sp>
      <p:sp>
        <p:nvSpPr>
          <p:cNvPr id="3" name="Content Placeholder 2"/>
          <p:cNvSpPr>
            <a:spLocks noGrp="1"/>
          </p:cNvSpPr>
          <p:nvPr>
            <p:ph idx="1"/>
          </p:nvPr>
        </p:nvSpPr>
        <p:spPr>
          <a:xfrm>
            <a:off x="104454" y="706582"/>
            <a:ext cx="12087546" cy="5500254"/>
          </a:xfrm>
          <a:solidFill>
            <a:schemeClr val="bg1"/>
          </a:solidFill>
        </p:spPr>
        <p:txBody>
          <a:bodyPr>
            <a:noAutofit/>
          </a:bodyPr>
          <a:lstStyle/>
          <a:p>
            <a:pPr>
              <a:lnSpc>
                <a:spcPct val="100000"/>
              </a:lnSpc>
            </a:pPr>
            <a:r>
              <a:rPr lang="en-US" sz="1400" dirty="0">
                <a:hlinkClick r:id="rId2"/>
              </a:rPr>
              <a:t>Latest regional intelligence </a:t>
            </a:r>
            <a:r>
              <a:rPr lang="en-US" sz="1400" dirty="0"/>
              <a:t>confirms much of this with price rises and product shortages are causing concern to businesses particularly for the construction and manufacturing sectors. In addition, many firms are still facing financial hardship and will require additional support from government as they look to get their operations off the ground after nearly 16 months of forced closure.  The number of firms reporting hiring challenges has increased significantly in recent weeks, reflecting a skills and jobs crisis.  This has multiple facets, including a reduction in candidate availability, with recruiters facing a large increase in counter offers from existing employers to retain staff, and/or successful candidates taking up positions with competitors. This has led to a general increase in hourly rates, salaries and the introduction of attractive up-front financial incentives to candidates. This staffing crisis risks inward investment opportunities. Businesses offering lower paid, physical, undesirable and jobs with unsociable hours are struggling the most to recruit staff.  The problem of labour shortages problem is, according to many businesses’ experiences, caused and exacerbated by the UK’s exit from the EU.</a:t>
            </a:r>
          </a:p>
          <a:p>
            <a:pPr>
              <a:lnSpc>
                <a:spcPct val="100000"/>
              </a:lnSpc>
            </a:pPr>
            <a:r>
              <a:rPr lang="en-US" sz="1400" dirty="0" smtClean="0"/>
              <a:t>A </a:t>
            </a:r>
            <a:r>
              <a:rPr lang="en-US" sz="1400" dirty="0"/>
              <a:t>new study exploring the impact of Brexit on </a:t>
            </a:r>
            <a:r>
              <a:rPr lang="en-US" sz="1400" dirty="0" smtClean="0"/>
              <a:t>businesses in the WMCA </a:t>
            </a:r>
            <a:r>
              <a:rPr lang="en-US" sz="1400" dirty="0"/>
              <a:t>- ‘</a:t>
            </a:r>
            <a:r>
              <a:rPr lang="en-US" sz="1400" dirty="0">
                <a:hlinkClick r:id="rId3"/>
              </a:rPr>
              <a:t>Post Brexit Transition Period – An impact analysis on </a:t>
            </a:r>
            <a:r>
              <a:rPr lang="en-US" sz="1400" dirty="0" smtClean="0">
                <a:hlinkClick r:id="rId3"/>
              </a:rPr>
              <a:t>businesses based </a:t>
            </a:r>
            <a:r>
              <a:rPr lang="en-US" sz="1400" dirty="0">
                <a:hlinkClick r:id="rId3"/>
              </a:rPr>
              <a:t>in the West Midlands Combined Authority area’</a:t>
            </a:r>
            <a:r>
              <a:rPr lang="en-US" sz="1400" dirty="0"/>
              <a:t> - reveals that 47% of local businesses have found it more </a:t>
            </a:r>
            <a:r>
              <a:rPr lang="en-US" sz="1400" dirty="0" smtClean="0"/>
              <a:t>difficult importing </a:t>
            </a:r>
            <a:r>
              <a:rPr lang="en-US" sz="1400" dirty="0"/>
              <a:t>goods from the EU since 1st January; 34% of local businesses have found it more difficult exporting goods to </a:t>
            </a:r>
            <a:r>
              <a:rPr lang="en-US" sz="1400" dirty="0" smtClean="0"/>
              <a:t>the EU </a:t>
            </a:r>
            <a:r>
              <a:rPr lang="en-US" sz="1400" dirty="0"/>
              <a:t>since 1st January; 40% of respondents had experienced increased costs and 28% have experienced border delays as </a:t>
            </a:r>
            <a:r>
              <a:rPr lang="en-US" sz="1400" dirty="0" smtClean="0"/>
              <a:t>a result </a:t>
            </a:r>
            <a:r>
              <a:rPr lang="en-US" sz="1400" dirty="0"/>
              <a:t>of the UK’s departure from the EU</a:t>
            </a:r>
            <a:r>
              <a:rPr lang="en-US" sz="1400" dirty="0" smtClean="0"/>
              <a:t>.</a:t>
            </a:r>
          </a:p>
          <a:p>
            <a:pPr>
              <a:lnSpc>
                <a:spcPct val="100000"/>
              </a:lnSpc>
            </a:pPr>
            <a:r>
              <a:rPr lang="en-US" sz="1400" dirty="0"/>
              <a:t>Other indicators are more positive:  nationally, there has been continued strong growth in labour market demand. </a:t>
            </a:r>
            <a:r>
              <a:rPr lang="en-US" sz="1400" dirty="0" smtClean="0">
                <a:hlinkClick r:id="rId4"/>
              </a:rPr>
              <a:t>ONS reports </a:t>
            </a:r>
            <a:r>
              <a:rPr lang="en-US" sz="1400" dirty="0" smtClean="0"/>
              <a:t>that the </a:t>
            </a:r>
            <a:r>
              <a:rPr lang="en-US" sz="1400" dirty="0"/>
              <a:t>number of job vacancies in June to August 2021 was 1,034,000, the first time vacancies has risen over 1 million since records began, and is now 249,000 above its pre-coronavirus (COVID-19) pandemic </a:t>
            </a:r>
            <a:endParaRPr lang="en-US" sz="1400" dirty="0" smtClean="0"/>
          </a:p>
          <a:p>
            <a:pPr>
              <a:lnSpc>
                <a:spcPct val="100000"/>
              </a:lnSpc>
            </a:pPr>
            <a:r>
              <a:rPr lang="en-US" sz="1400" dirty="0" smtClean="0"/>
              <a:t>In </a:t>
            </a:r>
            <a:r>
              <a:rPr lang="en-US" sz="1400" dirty="0"/>
              <a:t>addition, the UK’s average house price increased by 13.2% over the year to June 2021 although the rate of growth is likely to slow as the Stamp Duty concessions have now ended. Private rental prices paid by tenants in the UK rose by 1.2% in the 12 months to July 2021.</a:t>
            </a:r>
          </a:p>
          <a:p>
            <a:pPr>
              <a:lnSpc>
                <a:spcPct val="100000"/>
              </a:lnSpc>
            </a:pPr>
            <a:r>
              <a:rPr lang="en-US" sz="1400" dirty="0">
                <a:hlinkClick r:id="rId5"/>
              </a:rPr>
              <a:t>ONS reports </a:t>
            </a:r>
            <a:r>
              <a:rPr lang="en-US" sz="1400" dirty="0"/>
              <a:t>that working from home appears to benefit older workers and their employers, with older workers reporting improved productivity, well-being and work-life balance. Evidence suggests that working from home may enable older workers to retire later, having a positive impact on both the individual's financial security and the wider economy.  However, the switch to homeworking also appears to have reinforced existing inequalities with those living in deprived areas are less likely to have switched to home working during the coronavirus (COVID-19) pandemic. Those with poor health, poor well-being and lower levels of qualifications are also less likely to have switched to working from home</a:t>
            </a:r>
            <a:r>
              <a:rPr lang="en-US" sz="1400" dirty="0" smtClean="0"/>
              <a:t>.</a:t>
            </a:r>
            <a:endParaRPr lang="en-US" sz="1400" dirty="0"/>
          </a:p>
          <a:p>
            <a:pPr>
              <a:lnSpc>
                <a:spcPct val="100000"/>
              </a:lnSpc>
            </a:pPr>
            <a:endParaRPr lang="en-US" sz="1400" dirty="0"/>
          </a:p>
          <a:p>
            <a:pPr>
              <a:lnSpc>
                <a:spcPct val="100000"/>
              </a:lnSpc>
            </a:pPr>
            <a:endParaRPr lang="en-US" sz="1400" dirty="0" smtClean="0"/>
          </a:p>
          <a:p>
            <a:pPr marL="0" indent="0">
              <a:lnSpc>
                <a:spcPct val="100000"/>
              </a:lnSpc>
              <a:buNone/>
            </a:pPr>
            <a:endParaRPr lang="en-US" sz="1400" dirty="0" smtClean="0"/>
          </a:p>
        </p:txBody>
      </p:sp>
    </p:spTree>
    <p:extLst>
      <p:ext uri="{BB962C8B-B14F-4D97-AF65-F5344CB8AC3E}">
        <p14:creationId xmlns:p14="http://schemas.microsoft.com/office/powerpoint/2010/main" val="349645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28" y="128050"/>
            <a:ext cx="11520000" cy="591478"/>
          </a:xfrm>
        </p:spPr>
        <p:txBody>
          <a:bodyPr>
            <a:normAutofit/>
          </a:bodyPr>
          <a:lstStyle/>
          <a:p>
            <a:r>
              <a:rPr lang="en-GB" sz="2800" dirty="0" smtClean="0"/>
              <a:t>The wider picture (3)</a:t>
            </a:r>
            <a:endParaRPr lang="en-GB" sz="2800" dirty="0"/>
          </a:p>
        </p:txBody>
      </p:sp>
      <p:sp>
        <p:nvSpPr>
          <p:cNvPr id="3" name="Content Placeholder 2"/>
          <p:cNvSpPr>
            <a:spLocks noGrp="1"/>
          </p:cNvSpPr>
          <p:nvPr>
            <p:ph idx="1"/>
          </p:nvPr>
        </p:nvSpPr>
        <p:spPr>
          <a:xfrm>
            <a:off x="104454" y="706582"/>
            <a:ext cx="12087546" cy="5153891"/>
          </a:xfrm>
          <a:solidFill>
            <a:schemeClr val="bg1"/>
          </a:solidFill>
        </p:spPr>
        <p:txBody>
          <a:bodyPr>
            <a:noAutofit/>
          </a:bodyPr>
          <a:lstStyle/>
          <a:p>
            <a:pPr>
              <a:lnSpc>
                <a:spcPct val="100000"/>
              </a:lnSpc>
            </a:pPr>
            <a:r>
              <a:rPr lang="en-US" sz="1400" dirty="0" smtClean="0"/>
              <a:t>In </a:t>
            </a:r>
            <a:r>
              <a:rPr lang="en-US" sz="1400" dirty="0"/>
              <a:t>support of its campaign for the Government to reconsider ending the £20 Universal Credit uplift (scheduled for October) the Joseph Rowntree Foundation has published data showing the numbers of </a:t>
            </a:r>
            <a:r>
              <a:rPr lang="en-US" sz="1400" dirty="0" smtClean="0">
                <a:hlinkClick r:id="rId2" action="ppaction://hlinksldjump"/>
              </a:rPr>
              <a:t>families in receipt of Universal Credit or working tax credits in </a:t>
            </a:r>
            <a:r>
              <a:rPr lang="en-US" sz="1400" dirty="0">
                <a:hlinkClick r:id="rId2" action="ppaction://hlinksldjump"/>
              </a:rPr>
              <a:t>each UK parliamentary constituency</a:t>
            </a:r>
            <a:r>
              <a:rPr lang="en-US" sz="1400" dirty="0"/>
              <a:t>.  Currently, there are 6,870 (16.5%) such </a:t>
            </a:r>
            <a:r>
              <a:rPr lang="en-US" sz="1400" dirty="0" smtClean="0"/>
              <a:t>families </a:t>
            </a:r>
            <a:r>
              <a:rPr lang="en-US" sz="1400" dirty="0"/>
              <a:t>in Hereford and South Herefordshire and 5,320 (15.3%) in North Herefordshire, who will be impacted by this change.  Partly as a result of the end of the UC uplift, the </a:t>
            </a:r>
            <a:r>
              <a:rPr lang="en-US" sz="1400" dirty="0">
                <a:hlinkClick r:id="rId3"/>
              </a:rPr>
              <a:t>Independent Food Aid Network (IFAN) </a:t>
            </a:r>
            <a:r>
              <a:rPr lang="en-US" sz="1400" dirty="0"/>
              <a:t>– which represents more than 500 food banks in the UK is warning of “what looks set to be the busiest and most difficult winter on record.”</a:t>
            </a:r>
          </a:p>
          <a:p>
            <a:pPr>
              <a:lnSpc>
                <a:spcPct val="100000"/>
              </a:lnSpc>
            </a:pPr>
            <a:r>
              <a:rPr lang="en-US" sz="1400" dirty="0"/>
              <a:t>The government has also had to wrestle with whether to break a party manifesto pledge to keep the triple-lock on pensions (which would mean an 8% increase this year), how best to reform adult social care (and fund those reforms), and, as COP26 nears, whether it is prepared to face up to the necessary but unpalatable actions required if it is to have any realistic chance of achieving net zero carbon emissions by 2050.</a:t>
            </a:r>
          </a:p>
          <a:p>
            <a:pPr>
              <a:lnSpc>
                <a:spcPct val="100000"/>
              </a:lnSpc>
            </a:pPr>
            <a:r>
              <a:rPr lang="en-US" sz="1400" dirty="0"/>
              <a:t>The </a:t>
            </a:r>
            <a:r>
              <a:rPr lang="en-US" sz="1400" dirty="0">
                <a:hlinkClick r:id="rId4"/>
              </a:rPr>
              <a:t>BBC</a:t>
            </a:r>
            <a:r>
              <a:rPr lang="en-US" sz="1400" dirty="0"/>
              <a:t> reports that care organisations are warning that compulsory vaccinations could cause significant difficulties in a sector that already struggles to recruit enough people.  In Herefordshire, currently around 2,700 people are employed in ‘residential care activities’ (source:  EMSI) but as yet I do not have any numbers for the proportion fully vaccinated.</a:t>
            </a:r>
          </a:p>
        </p:txBody>
      </p:sp>
    </p:spTree>
    <p:extLst>
      <p:ext uri="{BB962C8B-B14F-4D97-AF65-F5344CB8AC3E}">
        <p14:creationId xmlns:p14="http://schemas.microsoft.com/office/powerpoint/2010/main" val="2041893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479209"/>
          </a:xfrm>
        </p:spPr>
        <p:txBody>
          <a:bodyPr>
            <a:normAutofit/>
          </a:bodyPr>
          <a:lstStyle/>
          <a:p>
            <a:r>
              <a:rPr lang="en-GB" sz="2800" dirty="0" smtClean="0"/>
              <a:t>Herefordshire’s economy: key facts</a:t>
            </a:r>
            <a:endParaRPr lang="en-GB" sz="2800" dirty="0"/>
          </a:p>
        </p:txBody>
      </p:sp>
      <p:graphicFrame>
        <p:nvGraphicFramePr>
          <p:cNvPr id="10" name="Content Placeholder 9" descr="Tble of key labour market statistics for Herefordshire." title="Table of key labour market statistics for Herefordshire"/>
          <p:cNvGraphicFramePr>
            <a:graphicFrameLocks noGrp="1"/>
          </p:cNvGraphicFramePr>
          <p:nvPr>
            <p:ph idx="1"/>
            <p:extLst>
              <p:ext uri="{D42A27DB-BD31-4B8C-83A1-F6EECF244321}">
                <p14:modId xmlns:p14="http://schemas.microsoft.com/office/powerpoint/2010/main" val="3473170481"/>
              </p:ext>
            </p:extLst>
          </p:nvPr>
        </p:nvGraphicFramePr>
        <p:xfrm>
          <a:off x="429489" y="966359"/>
          <a:ext cx="4675909" cy="2019729"/>
        </p:xfrm>
        <a:graphic>
          <a:graphicData uri="http://schemas.openxmlformats.org/drawingml/2006/table">
            <a:tbl>
              <a:tblPr firstRow="1">
                <a:tableStyleId>{5C22544A-7EE6-4342-B048-85BDC9FD1C3A}</a:tableStyleId>
              </a:tblPr>
              <a:tblGrid>
                <a:gridCol w="3423783">
                  <a:extLst>
                    <a:ext uri="{9D8B030D-6E8A-4147-A177-3AD203B41FA5}">
                      <a16:colId xmlns:a16="http://schemas.microsoft.com/office/drawing/2014/main" val="2710473104"/>
                    </a:ext>
                  </a:extLst>
                </a:gridCol>
                <a:gridCol w="1252126">
                  <a:extLst>
                    <a:ext uri="{9D8B030D-6E8A-4147-A177-3AD203B41FA5}">
                      <a16:colId xmlns:a16="http://schemas.microsoft.com/office/drawing/2014/main" val="627726667"/>
                    </a:ext>
                  </a:extLst>
                </a:gridCol>
              </a:tblGrid>
              <a:tr h="289314">
                <a:tc>
                  <a:txBody>
                    <a:bodyPr/>
                    <a:lstStyle/>
                    <a:p>
                      <a:pPr algn="l" fontAlgn="b"/>
                      <a:r>
                        <a:rPr lang="en-GB" sz="1800" u="none" strike="noStrike" dirty="0">
                          <a:effectLst/>
                        </a:rPr>
                        <a:t>In </a:t>
                      </a:r>
                      <a:r>
                        <a:rPr lang="en-GB" sz="1800" u="none" strike="noStrike" dirty="0" smtClean="0">
                          <a:effectLst/>
                        </a:rPr>
                        <a:t>employment</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smtClean="0">
                          <a:effectLst/>
                        </a:rPr>
                        <a:t>94,700</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00859422"/>
                  </a:ext>
                </a:extLst>
              </a:tr>
              <a:tr h="289314">
                <a:tc>
                  <a:txBody>
                    <a:bodyPr/>
                    <a:lstStyle/>
                    <a:p>
                      <a:pPr algn="l" fontAlgn="b"/>
                      <a:r>
                        <a:rPr lang="en-GB" sz="1800" u="none" strike="noStrike" dirty="0">
                          <a:effectLst/>
                        </a:rPr>
                        <a:t>Self-employed</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smtClean="0">
                          <a:effectLst/>
                        </a:rPr>
                        <a:t>21,800</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5480999"/>
                  </a:ext>
                </a:extLst>
              </a:tr>
              <a:tr h="289314">
                <a:tc>
                  <a:txBody>
                    <a:bodyPr/>
                    <a:lstStyle/>
                    <a:p>
                      <a:pPr algn="l" fontAlgn="b"/>
                      <a:r>
                        <a:rPr lang="en-GB" sz="1800" u="none" strike="noStrike" dirty="0">
                          <a:effectLst/>
                        </a:rPr>
                        <a:t>Student</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smtClean="0">
                          <a:effectLst/>
                        </a:rPr>
                        <a:t>4,200</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48590048"/>
                  </a:ext>
                </a:extLst>
              </a:tr>
              <a:tr h="289314">
                <a:tc>
                  <a:txBody>
                    <a:bodyPr/>
                    <a:lstStyle/>
                    <a:p>
                      <a:pPr algn="l" fontAlgn="b"/>
                      <a:r>
                        <a:rPr lang="en-GB" sz="1800" u="none" strike="noStrike" dirty="0">
                          <a:effectLst/>
                        </a:rPr>
                        <a:t>Looking after family/home</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smtClean="0">
                          <a:effectLst/>
                        </a:rPr>
                        <a:t>2,100</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21896214"/>
                  </a:ext>
                </a:extLst>
              </a:tr>
              <a:tr h="289314">
                <a:tc>
                  <a:txBody>
                    <a:bodyPr/>
                    <a:lstStyle/>
                    <a:p>
                      <a:pPr algn="l" fontAlgn="b"/>
                      <a:r>
                        <a:rPr lang="en-GB" sz="1800" u="none" strike="noStrike" dirty="0">
                          <a:effectLst/>
                        </a:rPr>
                        <a:t>Long-term sick</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smtClean="0">
                          <a:effectLst/>
                        </a:rPr>
                        <a:t>5,500</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4703864"/>
                  </a:ext>
                </a:extLst>
              </a:tr>
              <a:tr h="289314">
                <a:tc>
                  <a:txBody>
                    <a:bodyPr/>
                    <a:lstStyle/>
                    <a:p>
                      <a:pPr algn="l" fontAlgn="b"/>
                      <a:r>
                        <a:rPr lang="en-GB" sz="1800" u="none" strike="noStrike" dirty="0" smtClean="0">
                          <a:effectLst/>
                        </a:rPr>
                        <a:t>Retired</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smtClean="0">
                          <a:effectLst/>
                        </a:rPr>
                        <a:t>5,100</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4487506"/>
                  </a:ext>
                </a:extLst>
              </a:tr>
              <a:tr h="261669">
                <a:tc>
                  <a:txBody>
                    <a:bodyPr/>
                    <a:lstStyle/>
                    <a:p>
                      <a:pPr algn="l" fontAlgn="b"/>
                      <a:r>
                        <a:rPr lang="en-GB" sz="1800" u="none" strike="noStrike" dirty="0">
                          <a:effectLst/>
                        </a:rPr>
                        <a:t>Other</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smtClean="0">
                          <a:effectLst/>
                        </a:rPr>
                        <a:t>2,000</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73752828"/>
                  </a:ext>
                </a:extLst>
              </a:tr>
            </a:tbl>
          </a:graphicData>
        </a:graphic>
      </p:graphicFrame>
      <p:graphicFrame>
        <p:nvGraphicFramePr>
          <p:cNvPr id="9" name="Table 8" descr="Current claimant count" title="Claimant count"/>
          <p:cNvGraphicFramePr>
            <a:graphicFrameLocks noGrp="1"/>
          </p:cNvGraphicFramePr>
          <p:nvPr>
            <p:extLst>
              <p:ext uri="{D42A27DB-BD31-4B8C-83A1-F6EECF244321}">
                <p14:modId xmlns:p14="http://schemas.microsoft.com/office/powerpoint/2010/main" val="3463184391"/>
              </p:ext>
            </p:extLst>
          </p:nvPr>
        </p:nvGraphicFramePr>
        <p:xfrm>
          <a:off x="446811" y="3207501"/>
          <a:ext cx="4582389" cy="283845"/>
        </p:xfrm>
        <a:graphic>
          <a:graphicData uri="http://schemas.openxmlformats.org/drawingml/2006/table">
            <a:tbl>
              <a:tblPr firstRow="1">
                <a:tableStyleId>{5C22544A-7EE6-4342-B048-85BDC9FD1C3A}</a:tableStyleId>
              </a:tblPr>
              <a:tblGrid>
                <a:gridCol w="3355307">
                  <a:extLst>
                    <a:ext uri="{9D8B030D-6E8A-4147-A177-3AD203B41FA5}">
                      <a16:colId xmlns:a16="http://schemas.microsoft.com/office/drawing/2014/main" val="2052296599"/>
                    </a:ext>
                  </a:extLst>
                </a:gridCol>
                <a:gridCol w="1227082">
                  <a:extLst>
                    <a:ext uri="{9D8B030D-6E8A-4147-A177-3AD203B41FA5}">
                      <a16:colId xmlns:a16="http://schemas.microsoft.com/office/drawing/2014/main" val="2897319264"/>
                    </a:ext>
                  </a:extLst>
                </a:gridCol>
              </a:tblGrid>
              <a:tr h="244365">
                <a:tc>
                  <a:txBody>
                    <a:bodyPr/>
                    <a:lstStyle/>
                    <a:p>
                      <a:pPr algn="l" fontAlgn="b"/>
                      <a:r>
                        <a:rPr lang="en-GB" sz="1800" u="none" strike="noStrike" dirty="0">
                          <a:effectLst/>
                        </a:rPr>
                        <a:t>Claimant </a:t>
                      </a:r>
                      <a:r>
                        <a:rPr lang="en-GB" sz="1800" u="none" strike="noStrike" dirty="0" smtClean="0">
                          <a:effectLst/>
                        </a:rPr>
                        <a:t>count</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smtClean="0">
                          <a:effectLst/>
                        </a:rPr>
                        <a:t>3,700</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61542772"/>
                  </a:ext>
                </a:extLst>
              </a:tr>
            </a:tbl>
          </a:graphicData>
        </a:graphic>
      </p:graphicFrame>
      <p:sp>
        <p:nvSpPr>
          <p:cNvPr id="13" name="Left Arrow 12" descr="Arrow indicating that the first eight indicators in the table refer to the population aged 16-64." title="Left pointing arrow "/>
          <p:cNvSpPr/>
          <p:nvPr/>
        </p:nvSpPr>
        <p:spPr>
          <a:xfrm>
            <a:off x="5343525" y="1080657"/>
            <a:ext cx="703812" cy="2314715"/>
          </a:xfrm>
          <a:prstGeom prst="leftArrow">
            <a:avLst>
              <a:gd name="adj1" fmla="val 50000"/>
              <a:gd name="adj2" fmla="val 389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p:nvSpPr>
        <p:spPr>
          <a:xfrm>
            <a:off x="6298784" y="1720997"/>
            <a:ext cx="3901786" cy="646331"/>
          </a:xfrm>
          <a:prstGeom prst="rect">
            <a:avLst/>
          </a:prstGeom>
          <a:noFill/>
        </p:spPr>
        <p:txBody>
          <a:bodyPr wrap="square" rtlCol="0">
            <a:spAutoFit/>
          </a:bodyPr>
          <a:lstStyle/>
          <a:p>
            <a:r>
              <a:rPr lang="en-GB" dirty="0" smtClean="0"/>
              <a:t>These numbers relate to the working age population (aged 16-64)</a:t>
            </a:r>
            <a:endParaRPr lang="en-GB" dirty="0"/>
          </a:p>
        </p:txBody>
      </p:sp>
      <p:graphicFrame>
        <p:nvGraphicFramePr>
          <p:cNvPr id="3" name="Table 2" descr="Table showing the number of workless households in Herefordshire." title="Workless households"/>
          <p:cNvGraphicFramePr>
            <a:graphicFrameLocks noGrp="1"/>
          </p:cNvGraphicFramePr>
          <p:nvPr>
            <p:extLst>
              <p:ext uri="{D42A27DB-BD31-4B8C-83A1-F6EECF244321}">
                <p14:modId xmlns:p14="http://schemas.microsoft.com/office/powerpoint/2010/main" val="3281363353"/>
              </p:ext>
            </p:extLst>
          </p:nvPr>
        </p:nvGraphicFramePr>
        <p:xfrm>
          <a:off x="429490" y="3727668"/>
          <a:ext cx="4675909" cy="291760"/>
        </p:xfrm>
        <a:graphic>
          <a:graphicData uri="http://schemas.openxmlformats.org/drawingml/2006/table">
            <a:tbl>
              <a:tblPr firstRow="1">
                <a:tableStyleId>{5C22544A-7EE6-4342-B048-85BDC9FD1C3A}</a:tableStyleId>
              </a:tblPr>
              <a:tblGrid>
                <a:gridCol w="3419079">
                  <a:extLst>
                    <a:ext uri="{9D8B030D-6E8A-4147-A177-3AD203B41FA5}">
                      <a16:colId xmlns:a16="http://schemas.microsoft.com/office/drawing/2014/main" val="1948913283"/>
                    </a:ext>
                  </a:extLst>
                </a:gridCol>
                <a:gridCol w="1256830">
                  <a:extLst>
                    <a:ext uri="{9D8B030D-6E8A-4147-A177-3AD203B41FA5}">
                      <a16:colId xmlns:a16="http://schemas.microsoft.com/office/drawing/2014/main" val="1150987680"/>
                    </a:ext>
                  </a:extLst>
                </a:gridCol>
              </a:tblGrid>
              <a:tr h="291760">
                <a:tc>
                  <a:txBody>
                    <a:bodyPr/>
                    <a:lstStyle/>
                    <a:p>
                      <a:pPr algn="l" fontAlgn="b"/>
                      <a:r>
                        <a:rPr lang="en-GB" sz="1800" u="none" strike="noStrike" dirty="0">
                          <a:effectLst/>
                        </a:rPr>
                        <a:t>Workless households</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7,100</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64862307"/>
                  </a:ext>
                </a:extLst>
              </a:tr>
            </a:tbl>
          </a:graphicData>
        </a:graphic>
      </p:graphicFrame>
      <p:graphicFrame>
        <p:nvGraphicFramePr>
          <p:cNvPr id="6" name="Table 5" descr="Table showing the total number of enterprises in Herefordshire with breakdown by size band." title="Enterprises"/>
          <p:cNvGraphicFramePr>
            <a:graphicFrameLocks noGrp="1"/>
          </p:cNvGraphicFramePr>
          <p:nvPr>
            <p:extLst>
              <p:ext uri="{D42A27DB-BD31-4B8C-83A1-F6EECF244321}">
                <p14:modId xmlns:p14="http://schemas.microsoft.com/office/powerpoint/2010/main" val="2949322220"/>
              </p:ext>
            </p:extLst>
          </p:nvPr>
        </p:nvGraphicFramePr>
        <p:xfrm>
          <a:off x="446810" y="4161255"/>
          <a:ext cx="4610099" cy="1458800"/>
        </p:xfrm>
        <a:graphic>
          <a:graphicData uri="http://schemas.openxmlformats.org/drawingml/2006/table">
            <a:tbl>
              <a:tblPr firstRow="1">
                <a:tableStyleId>{5C22544A-7EE6-4342-B048-85BDC9FD1C3A}</a:tableStyleId>
              </a:tblPr>
              <a:tblGrid>
                <a:gridCol w="3370958">
                  <a:extLst>
                    <a:ext uri="{9D8B030D-6E8A-4147-A177-3AD203B41FA5}">
                      <a16:colId xmlns:a16="http://schemas.microsoft.com/office/drawing/2014/main" val="3707517865"/>
                    </a:ext>
                  </a:extLst>
                </a:gridCol>
                <a:gridCol w="1239141">
                  <a:extLst>
                    <a:ext uri="{9D8B030D-6E8A-4147-A177-3AD203B41FA5}">
                      <a16:colId xmlns:a16="http://schemas.microsoft.com/office/drawing/2014/main" val="228998200"/>
                    </a:ext>
                  </a:extLst>
                </a:gridCol>
              </a:tblGrid>
              <a:tr h="291760">
                <a:tc>
                  <a:txBody>
                    <a:bodyPr/>
                    <a:lstStyle/>
                    <a:p>
                      <a:pPr algn="l" fontAlgn="b"/>
                      <a:r>
                        <a:rPr lang="en-GB" sz="1800" u="none" strike="noStrike" dirty="0">
                          <a:effectLst/>
                        </a:rPr>
                        <a:t>Total enterprises</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10,350</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44093175"/>
                  </a:ext>
                </a:extLst>
              </a:tr>
              <a:tr h="291760">
                <a:tc>
                  <a:txBody>
                    <a:bodyPr/>
                    <a:lstStyle/>
                    <a:p>
                      <a:pPr algn="l" fontAlgn="b"/>
                      <a:r>
                        <a:rPr lang="en-GB" sz="1800" u="none" strike="noStrike" dirty="0">
                          <a:effectLst/>
                        </a:rPr>
                        <a:t>Micro (0-9)</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9,320</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89998949"/>
                  </a:ext>
                </a:extLst>
              </a:tr>
              <a:tr h="291760">
                <a:tc>
                  <a:txBody>
                    <a:bodyPr/>
                    <a:lstStyle/>
                    <a:p>
                      <a:pPr algn="l" fontAlgn="b"/>
                      <a:r>
                        <a:rPr lang="en-GB" sz="1800" u="none" strike="noStrike" dirty="0">
                          <a:effectLst/>
                        </a:rPr>
                        <a:t>Small (10-49)</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860</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73241835"/>
                  </a:ext>
                </a:extLst>
              </a:tr>
              <a:tr h="291760">
                <a:tc>
                  <a:txBody>
                    <a:bodyPr/>
                    <a:lstStyle/>
                    <a:p>
                      <a:pPr algn="l" fontAlgn="b"/>
                      <a:r>
                        <a:rPr lang="en-GB" sz="1800" u="none" strike="noStrike" dirty="0">
                          <a:effectLst/>
                        </a:rPr>
                        <a:t>Medium (50-249)</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140</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85969707"/>
                  </a:ext>
                </a:extLst>
              </a:tr>
              <a:tr h="291760">
                <a:tc>
                  <a:txBody>
                    <a:bodyPr/>
                    <a:lstStyle/>
                    <a:p>
                      <a:pPr algn="l" fontAlgn="b"/>
                      <a:r>
                        <a:rPr lang="en-GB" sz="1800" u="none" strike="noStrike" dirty="0">
                          <a:effectLst/>
                        </a:rPr>
                        <a:t>Large (250+)</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30</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91423299"/>
                  </a:ext>
                </a:extLst>
              </a:tr>
            </a:tbl>
          </a:graphicData>
        </a:graphic>
      </p:graphicFrame>
      <p:sp>
        <p:nvSpPr>
          <p:cNvPr id="11" name="TextBox 10"/>
          <p:cNvSpPr txBox="1"/>
          <p:nvPr/>
        </p:nvSpPr>
        <p:spPr>
          <a:xfrm>
            <a:off x="5527965" y="4890655"/>
            <a:ext cx="5216236" cy="1015663"/>
          </a:xfrm>
          <a:prstGeom prst="rect">
            <a:avLst/>
          </a:prstGeom>
          <a:noFill/>
        </p:spPr>
        <p:txBody>
          <a:bodyPr wrap="square" rtlCol="0">
            <a:spAutoFit/>
          </a:bodyPr>
          <a:lstStyle/>
          <a:p>
            <a:r>
              <a:rPr lang="en-GB" sz="1400" dirty="0" smtClean="0"/>
              <a:t>Data Source:  </a:t>
            </a:r>
            <a:r>
              <a:rPr lang="en-GB" sz="1400" dirty="0" smtClean="0">
                <a:hlinkClick r:id="rId2"/>
              </a:rPr>
              <a:t>ONS/NOMIS Herefordshire Labour Market Profile</a:t>
            </a:r>
            <a:endParaRPr lang="en-GB" sz="1400" dirty="0" smtClean="0"/>
          </a:p>
          <a:p>
            <a:r>
              <a:rPr lang="en-GB" sz="1400" dirty="0" smtClean="0"/>
              <a:t>Date last updated:  </a:t>
            </a:r>
            <a:r>
              <a:rPr lang="en-GB" sz="1400" dirty="0" smtClean="0"/>
              <a:t>14</a:t>
            </a:r>
            <a:r>
              <a:rPr lang="en-GB" sz="1400" dirty="0" smtClean="0"/>
              <a:t> September 2021</a:t>
            </a:r>
            <a:endParaRPr lang="en-GB" sz="1400" dirty="0" smtClean="0"/>
          </a:p>
          <a:p>
            <a:r>
              <a:rPr lang="en-GB" sz="1400" dirty="0" smtClean="0"/>
              <a:t>Frequency of update:   monthly</a:t>
            </a:r>
          </a:p>
          <a:p>
            <a:endParaRPr lang="en-GB" dirty="0"/>
          </a:p>
        </p:txBody>
      </p:sp>
    </p:spTree>
    <p:extLst>
      <p:ext uri="{BB962C8B-B14F-4D97-AF65-F5344CB8AC3E}">
        <p14:creationId xmlns:p14="http://schemas.microsoft.com/office/powerpoint/2010/main" val="4222895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689952"/>
          </a:xfrm>
        </p:spPr>
        <p:txBody>
          <a:bodyPr>
            <a:noAutofit/>
          </a:bodyPr>
          <a:lstStyle/>
          <a:p>
            <a:r>
              <a:rPr lang="en-GB" sz="3200" dirty="0" smtClean="0"/>
              <a:t>Section 1. Economic indicators</a:t>
            </a:r>
            <a:endParaRPr lang="en-GB" sz="3200" dirty="0"/>
          </a:p>
        </p:txBody>
      </p:sp>
      <p:sp>
        <p:nvSpPr>
          <p:cNvPr id="3" name="Content Placeholder 2"/>
          <p:cNvSpPr>
            <a:spLocks noGrp="1"/>
          </p:cNvSpPr>
          <p:nvPr>
            <p:ph sz="half" idx="1"/>
          </p:nvPr>
        </p:nvSpPr>
        <p:spPr>
          <a:xfrm>
            <a:off x="1317949" y="1055078"/>
            <a:ext cx="9556102" cy="4983772"/>
          </a:xfrm>
        </p:spPr>
        <p:txBody>
          <a:bodyPr>
            <a:normAutofit fontScale="92500" lnSpcReduction="20000"/>
          </a:bodyPr>
          <a:lstStyle/>
          <a:p>
            <a:pPr marL="0" indent="0">
              <a:buNone/>
            </a:pPr>
            <a:endParaRPr lang="en-US" sz="1600" dirty="0" smtClean="0"/>
          </a:p>
          <a:p>
            <a:r>
              <a:rPr lang="en-US" sz="1600" dirty="0"/>
              <a:t>Productivity and economic </a:t>
            </a:r>
            <a:r>
              <a:rPr lang="en-US" sz="1600" dirty="0" smtClean="0"/>
              <a:t>growth</a:t>
            </a:r>
          </a:p>
          <a:p>
            <a:pPr lvl="1"/>
            <a:r>
              <a:rPr lang="en-US" sz="1200" dirty="0" smtClean="0"/>
              <a:t>Industry </a:t>
            </a:r>
            <a:r>
              <a:rPr lang="en-US" sz="1200" dirty="0"/>
              <a:t>sectors by contribution to Herefordshire GVA in 2019  - chained volume measures in 2018 money value (£ millions) </a:t>
            </a:r>
            <a:endParaRPr lang="en-US" sz="1200" dirty="0" smtClean="0"/>
          </a:p>
          <a:p>
            <a:pPr lvl="1"/>
            <a:r>
              <a:rPr lang="en-US" sz="1200" dirty="0"/>
              <a:t>Productivity and economic growth – analysis by industry sector</a:t>
            </a:r>
            <a:endParaRPr lang="en-GB" sz="1200" dirty="0" smtClean="0"/>
          </a:p>
          <a:p>
            <a:r>
              <a:rPr lang="en-GB" sz="1600" dirty="0" smtClean="0"/>
              <a:t>Demographics </a:t>
            </a:r>
            <a:r>
              <a:rPr lang="en-GB" sz="1600" dirty="0"/>
              <a:t>(2020)</a:t>
            </a:r>
          </a:p>
          <a:p>
            <a:r>
              <a:rPr lang="en-GB" sz="1600" dirty="0" smtClean="0"/>
              <a:t>Workforce </a:t>
            </a:r>
            <a:r>
              <a:rPr lang="en-GB" sz="1600" dirty="0"/>
              <a:t>educational attainment (2020</a:t>
            </a:r>
            <a:r>
              <a:rPr lang="en-GB" sz="1600" dirty="0" smtClean="0"/>
              <a:t>)</a:t>
            </a:r>
          </a:p>
          <a:p>
            <a:r>
              <a:rPr lang="en-US" sz="1600" dirty="0"/>
              <a:t>Herefordshire industries and employment by sector</a:t>
            </a:r>
            <a:endParaRPr lang="en-GB" sz="1600" dirty="0"/>
          </a:p>
          <a:p>
            <a:r>
              <a:rPr lang="en-GB" sz="1600" dirty="0" smtClean="0"/>
              <a:t>Job postings in Herefordshire</a:t>
            </a:r>
          </a:p>
          <a:p>
            <a:pPr lvl="1"/>
            <a:r>
              <a:rPr lang="en-GB" sz="1600" dirty="0" smtClean="0"/>
              <a:t>Context:  UK job adverts</a:t>
            </a:r>
          </a:p>
          <a:p>
            <a:r>
              <a:rPr lang="en-GB" sz="1600" dirty="0" smtClean="0"/>
              <a:t>In-demand skills in </a:t>
            </a:r>
            <a:r>
              <a:rPr lang="en-GB" sz="1600" dirty="0" smtClean="0"/>
              <a:t>Herefordshire</a:t>
            </a:r>
          </a:p>
          <a:p>
            <a:r>
              <a:rPr lang="en-US" sz="1600" dirty="0"/>
              <a:t>Change in workforce </a:t>
            </a:r>
            <a:r>
              <a:rPr lang="en-US" sz="1600" dirty="0" smtClean="0"/>
              <a:t>jobs </a:t>
            </a:r>
            <a:r>
              <a:rPr lang="en-US" sz="1600" dirty="0"/>
              <a:t>in the West Midlands region from March 2020 to June </a:t>
            </a:r>
            <a:r>
              <a:rPr lang="en-US" sz="1600" dirty="0" smtClean="0"/>
              <a:t>2021</a:t>
            </a:r>
          </a:p>
          <a:p>
            <a:r>
              <a:rPr lang="en-US" sz="1600" dirty="0"/>
              <a:t>Effects of lockdown on population </a:t>
            </a:r>
            <a:r>
              <a:rPr lang="en-US" sz="1600" dirty="0" smtClean="0"/>
              <a:t>movement</a:t>
            </a:r>
          </a:p>
          <a:p>
            <a:r>
              <a:rPr lang="en-GB" sz="1600" dirty="0"/>
              <a:t>Vehicle and cycle flows</a:t>
            </a:r>
            <a:endParaRPr lang="en-GB" sz="1600" dirty="0" smtClean="0"/>
          </a:p>
          <a:p>
            <a:pPr>
              <a:lnSpc>
                <a:spcPct val="120000"/>
              </a:lnSpc>
            </a:pPr>
            <a:r>
              <a:rPr lang="en-US" sz="1600" dirty="0"/>
              <a:t>Mortgage and landlord possessions in </a:t>
            </a:r>
            <a:r>
              <a:rPr lang="en-US" sz="1600" dirty="0" smtClean="0"/>
              <a:t>Herefordshire</a:t>
            </a:r>
          </a:p>
          <a:p>
            <a:pPr>
              <a:lnSpc>
                <a:spcPct val="120000"/>
              </a:lnSpc>
            </a:pPr>
            <a:r>
              <a:rPr lang="en-GB" sz="1600" dirty="0"/>
              <a:t>Council Tax </a:t>
            </a:r>
            <a:r>
              <a:rPr lang="en-GB" sz="1600" dirty="0" smtClean="0"/>
              <a:t>reductions</a:t>
            </a:r>
          </a:p>
          <a:p>
            <a:pPr>
              <a:lnSpc>
                <a:spcPct val="120000"/>
              </a:lnSpc>
            </a:pPr>
            <a:r>
              <a:rPr lang="en-US" sz="1600" dirty="0"/>
              <a:t>Impact of ending the Universal Credit </a:t>
            </a:r>
            <a:r>
              <a:rPr lang="en-US" sz="1600" dirty="0" smtClean="0"/>
              <a:t>uplift</a:t>
            </a:r>
          </a:p>
          <a:p>
            <a:pPr>
              <a:lnSpc>
                <a:spcPct val="120000"/>
              </a:lnSpc>
            </a:pPr>
            <a:r>
              <a:rPr lang="en-US" sz="1600" dirty="0"/>
              <a:t>Children in receipt of Free School Meals</a:t>
            </a:r>
            <a:endParaRPr lang="en-GB" sz="1600" dirty="0" smtClean="0"/>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2611317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34" y="143164"/>
            <a:ext cx="7278975" cy="549563"/>
          </a:xfrm>
        </p:spPr>
        <p:txBody>
          <a:bodyPr>
            <a:normAutofit/>
          </a:bodyPr>
          <a:lstStyle/>
          <a:p>
            <a:r>
              <a:rPr lang="en-GB" sz="2800" dirty="0" smtClean="0"/>
              <a:t>Productivity </a:t>
            </a:r>
            <a:r>
              <a:rPr lang="en-GB" sz="2800" dirty="0"/>
              <a:t>and economic growth</a:t>
            </a:r>
          </a:p>
        </p:txBody>
      </p:sp>
      <p:sp>
        <p:nvSpPr>
          <p:cNvPr id="4" name="Text Placeholder 3"/>
          <p:cNvSpPr>
            <a:spLocks noGrp="1"/>
          </p:cNvSpPr>
          <p:nvPr>
            <p:ph type="body" sz="half" idx="2"/>
          </p:nvPr>
        </p:nvSpPr>
        <p:spPr>
          <a:xfrm>
            <a:off x="281354" y="783767"/>
            <a:ext cx="5387925" cy="4322806"/>
          </a:xfrm>
          <a:ln>
            <a:solidFill>
              <a:srgbClr val="FFC000"/>
            </a:solidFill>
          </a:ln>
        </p:spPr>
        <p:txBody>
          <a:bodyPr>
            <a:normAutofit fontScale="92500" lnSpcReduction="20000"/>
          </a:bodyPr>
          <a:lstStyle/>
          <a:p>
            <a:pPr>
              <a:lnSpc>
                <a:spcPct val="110000"/>
              </a:lnSpc>
            </a:pPr>
            <a:r>
              <a:rPr lang="en-US" dirty="0"/>
              <a:t>Gross value added (GVA) is the value of goods and services produced in an area, industry, or sector of an economy and is used to measure the value of the economy due to the production of goods and services over </a:t>
            </a:r>
            <a:r>
              <a:rPr lang="en-US" dirty="0" smtClean="0"/>
              <a:t>time.</a:t>
            </a:r>
          </a:p>
          <a:p>
            <a:pPr marL="285750" indent="-285750">
              <a:lnSpc>
                <a:spcPct val="110000"/>
              </a:lnSpc>
              <a:buFont typeface="Arial" panose="020B0604020202020204" pitchFamily="34" charset="0"/>
              <a:buChar char="•"/>
            </a:pPr>
            <a:r>
              <a:rPr lang="en-US" dirty="0"/>
              <a:t>Herefordshire’s GVA was </a:t>
            </a:r>
            <a:r>
              <a:rPr lang="en-US" dirty="0" smtClean="0"/>
              <a:t>£4,002 million in 2019*, the highest </a:t>
            </a:r>
            <a:r>
              <a:rPr lang="en-US" dirty="0"/>
              <a:t>annual growth </a:t>
            </a:r>
            <a:r>
              <a:rPr lang="en-US" dirty="0" smtClean="0"/>
              <a:t>(5%) of </a:t>
            </a:r>
            <a:r>
              <a:rPr lang="en-US" dirty="0"/>
              <a:t>all the West Midlands local authority </a:t>
            </a:r>
            <a:r>
              <a:rPr lang="en-US" dirty="0" smtClean="0"/>
              <a:t>areas. </a:t>
            </a:r>
            <a:r>
              <a:rPr lang="en-US" dirty="0"/>
              <a:t>Herefordshire’s </a:t>
            </a:r>
            <a:r>
              <a:rPr lang="en-US" dirty="0" smtClean="0"/>
              <a:t>annual growth </a:t>
            </a:r>
            <a:r>
              <a:rPr lang="en-US" dirty="0"/>
              <a:t>was also higher than that recorded regionally and </a:t>
            </a:r>
            <a:r>
              <a:rPr lang="en-US" dirty="0" smtClean="0"/>
              <a:t>nationally.</a:t>
            </a:r>
            <a:r>
              <a:rPr lang="en-US" dirty="0"/>
              <a:t> </a:t>
            </a:r>
            <a:endParaRPr lang="en-US" dirty="0" smtClean="0"/>
          </a:p>
          <a:p>
            <a:pPr marL="285750" indent="-285750">
              <a:lnSpc>
                <a:spcPct val="110000"/>
              </a:lnSpc>
              <a:buFont typeface="Arial" panose="020B0604020202020204" pitchFamily="34" charset="0"/>
              <a:buChar char="•"/>
            </a:pPr>
            <a:r>
              <a:rPr lang="en-US" dirty="0" smtClean="0"/>
              <a:t>Herefordshire’s per capita GVA has </a:t>
            </a:r>
            <a:r>
              <a:rPr lang="en-US" dirty="0"/>
              <a:t>increased steadily over the last ten </a:t>
            </a:r>
            <a:r>
              <a:rPr lang="en-US" dirty="0" smtClean="0"/>
              <a:t>years, by 34% </a:t>
            </a:r>
            <a:r>
              <a:rPr lang="en-US" dirty="0"/>
              <a:t>in </a:t>
            </a:r>
            <a:r>
              <a:rPr lang="en-US" dirty="0" smtClean="0"/>
              <a:t>total. A higher </a:t>
            </a:r>
            <a:r>
              <a:rPr lang="en-US" dirty="0"/>
              <a:t>growth </a:t>
            </a:r>
            <a:r>
              <a:rPr lang="en-US" dirty="0" smtClean="0"/>
              <a:t>than nationally (30%) and regionally (29%) in the last decade. </a:t>
            </a:r>
          </a:p>
          <a:p>
            <a:pPr marL="285750" indent="-285750">
              <a:lnSpc>
                <a:spcPct val="110000"/>
              </a:lnSpc>
              <a:buFont typeface="Arial" panose="020B0604020202020204" pitchFamily="34" charset="0"/>
              <a:buChar char="•"/>
            </a:pPr>
            <a:r>
              <a:rPr lang="en-US" dirty="0"/>
              <a:t>Despite this, over the past decade GVA per head of population in Herefordshire has remained significantly lower than in England and the West Midlands.  Herefordshire GVA was £20,758 in 2019* compared to England (£30,239) and the West Midlands (£24,014</a:t>
            </a:r>
            <a:r>
              <a:rPr lang="en-US" dirty="0" smtClean="0"/>
              <a:t>).</a:t>
            </a:r>
            <a:endParaRPr lang="en-GB" dirty="0"/>
          </a:p>
        </p:txBody>
      </p:sp>
      <p:pic>
        <p:nvPicPr>
          <p:cNvPr id="5" name="Content Placeholder 4" descr="A line graph showing Gross Value Added per head of population at current basic price from 2000 to 2019." title="GVA per head of population at current basic price 2019"/>
          <p:cNvPicPr>
            <a:picLocks noGrp="1" noChangeAspect="1"/>
          </p:cNvPicPr>
          <p:nvPr>
            <p:ph idx="1"/>
          </p:nvPr>
        </p:nvPicPr>
        <p:blipFill>
          <a:blip r:embed="rId3"/>
          <a:stretch>
            <a:fillRect/>
          </a:stretch>
        </p:blipFill>
        <p:spPr>
          <a:xfrm>
            <a:off x="5766531" y="783767"/>
            <a:ext cx="6261758" cy="4185798"/>
          </a:xfrm>
          <a:prstGeom prst="rect">
            <a:avLst/>
          </a:prstGeom>
        </p:spPr>
      </p:pic>
      <p:sp>
        <p:nvSpPr>
          <p:cNvPr id="8" name="TextBox 7"/>
          <p:cNvSpPr txBox="1"/>
          <p:nvPr/>
        </p:nvSpPr>
        <p:spPr>
          <a:xfrm>
            <a:off x="165534" y="5197613"/>
            <a:ext cx="8454672" cy="954107"/>
          </a:xfrm>
          <a:prstGeom prst="rect">
            <a:avLst/>
          </a:prstGeom>
          <a:noFill/>
          <a:ln>
            <a:solidFill>
              <a:schemeClr val="bg1">
                <a:lumMod val="6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Need to know:  ONS have</a:t>
            </a:r>
            <a:r>
              <a:rPr kumimoji="0" lang="en-US" sz="1400" b="1" i="0" u="none" strike="noStrike" kern="1200" cap="none" spc="0" normalizeH="0" noProof="0" dirty="0" smtClean="0">
                <a:ln>
                  <a:noFill/>
                </a:ln>
                <a:solidFill>
                  <a:prstClr val="white">
                    <a:lumMod val="65000"/>
                  </a:prstClr>
                </a:solidFill>
                <a:effectLst/>
                <a:uLnTx/>
                <a:uFillTx/>
                <a:latin typeface="Arial" panose="020B0604020202020204"/>
                <a:ea typeface="+mn-ea"/>
                <a:cs typeface="+mn-cs"/>
              </a:rPr>
              <a:t> used </a:t>
            </a:r>
            <a:r>
              <a:rPr kumimoji="0" lang="en-US" sz="1400" b="1"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GVA per hours worked as an official measure of productivity to compare productivity across regions.  Using this alternative method,</a:t>
            </a:r>
            <a:r>
              <a:rPr kumimoji="0" lang="en-US" sz="1400" b="1" i="0" u="none" strike="noStrike" kern="1200" cap="none" spc="0" normalizeH="0" noProof="0" dirty="0" smtClean="0">
                <a:ln>
                  <a:noFill/>
                </a:ln>
                <a:solidFill>
                  <a:prstClr val="white">
                    <a:lumMod val="65000"/>
                  </a:prstClr>
                </a:solidFill>
                <a:effectLst/>
                <a:uLnTx/>
                <a:uFillTx/>
                <a:latin typeface="Arial" panose="020B0604020202020204"/>
                <a:ea typeface="+mn-ea"/>
                <a:cs typeface="+mn-cs"/>
              </a:rPr>
              <a:t> and based on 2018 data, </a:t>
            </a:r>
            <a:r>
              <a:rPr kumimoji="0" lang="en-US" sz="1400" b="1" i="0" u="none" strike="noStrike" kern="1200" cap="none" spc="0" normalizeH="0" noProof="0" dirty="0" smtClean="0">
                <a:ln>
                  <a:noFill/>
                </a:ln>
                <a:solidFill>
                  <a:prstClr val="white">
                    <a:lumMod val="65000"/>
                  </a:prstClr>
                </a:solidFill>
                <a:effectLst/>
                <a:uLnTx/>
                <a:uFillTx/>
                <a:latin typeface="Arial" panose="020B0604020202020204"/>
                <a:ea typeface="+mn-ea"/>
                <a:cs typeface="+mn-cs"/>
                <a:hlinkClick r:id="rId4"/>
              </a:rPr>
              <a:t>ONS report </a:t>
            </a:r>
            <a:r>
              <a:rPr kumimoji="0" lang="en-US" sz="1400" b="1" i="0" u="none" strike="noStrike" kern="1200" cap="none" spc="0" normalizeH="0" noProof="0" dirty="0" smtClean="0">
                <a:ln>
                  <a:noFill/>
                </a:ln>
                <a:solidFill>
                  <a:prstClr val="white">
                    <a:lumMod val="65000"/>
                  </a:prstClr>
                </a:solidFill>
                <a:effectLst/>
                <a:uLnTx/>
                <a:uFillTx/>
                <a:latin typeface="Arial" panose="020B0604020202020204"/>
                <a:ea typeface="+mn-ea"/>
                <a:cs typeface="+mn-cs"/>
              </a:rPr>
              <a:t>that Herefordshire had the second lowest productivity of any area in Great Britain (after Powys).</a:t>
            </a:r>
            <a:endParaRPr kumimoji="0" lang="en-US" sz="1400" b="1"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endParaRPr>
          </a:p>
        </p:txBody>
      </p:sp>
      <p:sp>
        <p:nvSpPr>
          <p:cNvPr id="7" name="TextBox 6"/>
          <p:cNvSpPr txBox="1"/>
          <p:nvPr/>
        </p:nvSpPr>
        <p:spPr>
          <a:xfrm>
            <a:off x="9076542" y="5106573"/>
            <a:ext cx="2951747" cy="769441"/>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S</a:t>
            </a: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ource: </a:t>
            </a:r>
            <a:r>
              <a:rPr kumimoji="0" lang="en-GB" sz="1100" b="0" i="0" u="none" strike="noStrike" kern="1200" cap="none" spc="0" normalizeH="0" baseline="0" noProof="0" dirty="0" smtClean="0">
                <a:ln>
                  <a:noFill/>
                </a:ln>
                <a:effectLst/>
                <a:uLnTx/>
                <a:uFillTx/>
                <a:latin typeface="Arial" panose="020B0604020202020204"/>
                <a:ea typeface="+mn-ea"/>
                <a:cs typeface="+mn-cs"/>
                <a:hlinkClick r:id="rId5"/>
              </a:rPr>
              <a:t>ONS</a:t>
            </a:r>
            <a:r>
              <a:rPr kumimoji="0" lang="en-GB" sz="1100" b="0" i="0" u="none" strike="noStrike" kern="1200" cap="none" spc="0" normalizeH="0" baseline="0" noProof="0" dirty="0" smtClean="0">
                <a:ln>
                  <a:noFill/>
                </a:ln>
                <a:solidFill>
                  <a:srgbClr val="FF0000"/>
                </a:solidFill>
                <a:effectLst/>
                <a:uLnTx/>
                <a:uFillTx/>
                <a:latin typeface="Arial" panose="020B0604020202020204"/>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Date last updated: June 2021</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Frequency of update: Annually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HC data lead: IU</a:t>
            </a:r>
          </a:p>
        </p:txBody>
      </p:sp>
    </p:spTree>
    <p:extLst>
      <p:ext uri="{BB962C8B-B14F-4D97-AF65-F5344CB8AC3E}">
        <p14:creationId xmlns:p14="http://schemas.microsoft.com/office/powerpoint/2010/main" val="39376744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ides for members session December 2018" id="{4C06133F-E414-4267-B4C4-492064D039F5}" vid="{AC3BF778-5BDC-41C2-8933-1D21794541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785528a6-32f5-452f-8308-80ce7c30b3ce">HCOUNCIL-48-736</_dlc_DocId>
    <_dlc_DocIdUrl xmlns="785528a6-32f5-452f-8308-80ce7c30b3ce">
      <Url>https://apps.herefordshire.gov.uk/communicationstoolkit/_layouts/15/DocIdRedir.aspx?ID=HCOUNCIL-48-736</Url>
      <Description>HCOUNCIL-48-736</Description>
    </_dlc_DocIdUrl>
    <a6cee0ee38274d03a2244fd0d7af2e56 xmlns="380969fb-86ba-427f-8d63-edb9920bc495">
      <Terms xmlns="http://schemas.microsoft.com/office/infopath/2007/PartnerControls"/>
    </a6cee0ee38274d03a2244fd0d7af2e56>
    <Summary_x0020_of_x0020_contents xmlns="380969fb-86ba-427f-8d63-edb9920bc495" xsi:nil="true"/>
    <Date_x003a_ xmlns="380969fb-86ba-427f-8d63-edb9920bc495" xsi:nil="true"/>
    <TaxCatchAll xmlns="785528a6-32f5-452f-8308-80ce7c30b3ce">
      <Value>299</Value>
      <Value>300</Value>
    </TaxCatchAll>
    <n0425a8407db4fe5b25990a2abc67e9c xmlns="380969fb-86ba-427f-8d63-edb9920bc495">
      <Terms xmlns="http://schemas.microsoft.com/office/infopath/2007/PartnerControls"/>
    </n0425a8407db4fe5b25990a2abc67e9c>
    <i63fdb31de014b12a53dc9978b7b9fef xmlns="380969fb-86ba-427f-8d63-edb9920bc495">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77cdb05f-c51e-4611-914f-31c3a09203db</TermId>
        </TermInfo>
      </Terms>
    </i63fdb31de014b12a53dc9978b7b9fef>
    <f1c6999a444a4595833ed3ee2044a84d xmlns="380969fb-86ba-427f-8d63-edb9920bc495">
      <Terms xmlns="http://schemas.microsoft.com/office/infopath/2007/PartnerControls">
        <TermInfo xmlns="http://schemas.microsoft.com/office/infopath/2007/PartnerControls">
          <TermName xmlns="http://schemas.microsoft.com/office/infopath/2007/PartnerControls">Design</TermName>
          <TermId xmlns="http://schemas.microsoft.com/office/infopath/2007/PartnerControls">c65c5619-539f-4304-904b-2cbcb750c49f</TermId>
        </TermInfo>
      </Terms>
    </f1c6999a444a4595833ed3ee2044a84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8CA920995D693E41ABB64C713481F65E" ma:contentTypeVersion="30" ma:contentTypeDescription="Create a new document." ma:contentTypeScope="" ma:versionID="c02685bd0119a8c112d1a062023715e5">
  <xsd:schema xmlns:xsd="http://www.w3.org/2001/XMLSchema" xmlns:xs="http://www.w3.org/2001/XMLSchema" xmlns:p="http://schemas.microsoft.com/office/2006/metadata/properties" xmlns:ns2="785528a6-32f5-452f-8308-80ce7c30b3ce" xmlns:ns3="380969fb-86ba-427f-8d63-edb9920bc495" targetNamespace="http://schemas.microsoft.com/office/2006/metadata/properties" ma:root="true" ma:fieldsID="92315330cffa1fe2b2347959461b230a" ns2:_="" ns3:_="">
    <xsd:import namespace="785528a6-32f5-452f-8308-80ce7c30b3ce"/>
    <xsd:import namespace="380969fb-86ba-427f-8d63-edb9920bc495"/>
    <xsd:element name="properties">
      <xsd:complexType>
        <xsd:sequence>
          <xsd:element name="documentManagement">
            <xsd:complexType>
              <xsd:all>
                <xsd:element ref="ns2:TaxCatchAll" minOccurs="0"/>
                <xsd:element ref="ns2:_dlc_DocId" minOccurs="0"/>
                <xsd:element ref="ns2:_dlc_DocIdUrl" minOccurs="0"/>
                <xsd:element ref="ns2:_dlc_DocIdPersistId" minOccurs="0"/>
                <xsd:element ref="ns3:Summary_x0020_of_x0020_contents" minOccurs="0"/>
                <xsd:element ref="ns3:Date_x003a_" minOccurs="0"/>
                <xsd:element ref="ns3:a6cee0ee38274d03a2244fd0d7af2e56" minOccurs="0"/>
                <xsd:element ref="ns3:n0425a8407db4fe5b25990a2abc67e9c" minOccurs="0"/>
                <xsd:element ref="ns3:f1c6999a444a4595833ed3ee2044a84d" minOccurs="0"/>
                <xsd:element ref="ns3:i63fdb31de014b12a53dc9978b7b9fe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528a6-32f5-452f-8308-80ce7c30b3ce"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7e5a467f-6be1-43e9-8119-98b97c383304}" ma:internalName="TaxCatchAll" ma:showField="CatchAllData" ma:web="785528a6-32f5-452f-8308-80ce7c30b3ce">
      <xsd:complexType>
        <xsd:complexContent>
          <xsd:extension base="dms:MultiChoiceLookup">
            <xsd:sequence>
              <xsd:element name="Value" type="dms:Lookup" maxOccurs="unbounded" minOccurs="0" nillable="true"/>
            </xsd:sequence>
          </xsd:extension>
        </xsd:complexContent>
      </xsd:complexType>
    </xsd:element>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80969fb-86ba-427f-8d63-edb9920bc495" elementFormDefault="qualified">
    <xsd:import namespace="http://schemas.microsoft.com/office/2006/documentManagement/types"/>
    <xsd:import namespace="http://schemas.microsoft.com/office/infopath/2007/PartnerControls"/>
    <xsd:element name="Summary_x0020_of_x0020_contents" ma:index="12" nillable="true" ma:displayName="Summary of contents" ma:internalName="Summary_x0020_of_x0020_contents">
      <xsd:simpleType>
        <xsd:restriction base="dms:Note">
          <xsd:maxLength value="255"/>
        </xsd:restriction>
      </xsd:simpleType>
    </xsd:element>
    <xsd:element name="Date_x003a_" ma:index="13" nillable="true" ma:displayName="Date:" ma:format="DateOnly" ma:internalName="Date_x003a_">
      <xsd:simpleType>
        <xsd:restriction base="dms:DateTime"/>
      </xsd:simpleType>
    </xsd:element>
    <xsd:element name="a6cee0ee38274d03a2244fd0d7af2e56" ma:index="15" nillable="true" ma:taxonomy="true" ma:internalName="a6cee0ee38274d03a2244fd0d7af2e56" ma:taxonomyFieldName="Publication_x003a_" ma:displayName="Publication:" ma:default="" ma:fieldId="{a6cee0ee-3827-4d03-a224-4fd0d7af2e56}" ma:sspId="3b6fcdd1-4903-492f-8b5e-90291690267e" ma:termSetId="3db898da-2d8a-4f57-9b8c-6eca1dd6dda6" ma:anchorId="00000000-0000-0000-0000-000000000000" ma:open="false" ma:isKeyword="false">
      <xsd:complexType>
        <xsd:sequence>
          <xsd:element ref="pc:Terms" minOccurs="0" maxOccurs="1"/>
        </xsd:sequence>
      </xsd:complexType>
    </xsd:element>
    <xsd:element name="n0425a8407db4fe5b25990a2abc67e9c" ma:index="17" nillable="true" ma:taxonomy="true" ma:internalName="n0425a8407db4fe5b25990a2abc67e9c" ma:taxonomyFieldName="Year" ma:displayName="Year" ma:default="" ma:fieldId="{70425a84-07db-4fe5-b259-90a2abc67e9c}" ma:sspId="3b6fcdd1-4903-492f-8b5e-90291690267e" ma:termSetId="5a53d11f-bb07-4f4c-a3fe-2abf1d542c31" ma:anchorId="00000000-0000-0000-0000-000000000000" ma:open="false" ma:isKeyword="false">
      <xsd:complexType>
        <xsd:sequence>
          <xsd:element ref="pc:Terms" minOccurs="0" maxOccurs="1"/>
        </xsd:sequence>
      </xsd:complexType>
    </xsd:element>
    <xsd:element name="f1c6999a444a4595833ed3ee2044a84d" ma:index="19" nillable="true" ma:taxonomy="true" ma:internalName="f1c6999a444a4595833ed3ee2044a84d" ma:taxonomyFieldName="Division" ma:displayName="Division" ma:default="" ma:fieldId="{f1c6999a-444a-4595-833e-d3ee2044a84d}" ma:sspId="3b6fcdd1-4903-492f-8b5e-90291690267e" ma:termSetId="5d68b3a3-b1b9-4f8b-bfd2-cca273afe61b" ma:anchorId="00000000-0000-0000-0000-000000000000" ma:open="false" ma:isKeyword="false">
      <xsd:complexType>
        <xsd:sequence>
          <xsd:element ref="pc:Terms" minOccurs="0" maxOccurs="1"/>
        </xsd:sequence>
      </xsd:complexType>
    </xsd:element>
    <xsd:element name="i63fdb31de014b12a53dc9978b7b9fef" ma:index="21" nillable="true" ma:taxonomy="true" ma:internalName="i63fdb31de014b12a53dc9978b7b9fef" ma:taxonomyFieldName="Document_x0020_type" ma:displayName="Document type" ma:default="" ma:fieldId="{263fdb31-de01-4b12-a53d-c9978b7b9fef}" ma:sspId="3b6fcdd1-4903-492f-8b5e-90291690267e" ma:termSetId="f85f1f20-9150-4e17-bbec-5eceab8abd29"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0C635B-FBB1-44EF-A051-F27C2C3A0054}">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380969fb-86ba-427f-8d63-edb9920bc495"/>
    <ds:schemaRef ds:uri="http://purl.org/dc/terms/"/>
    <ds:schemaRef ds:uri="785528a6-32f5-452f-8308-80ce7c30b3ce"/>
    <ds:schemaRef ds:uri="http://www.w3.org/XML/1998/namespace"/>
    <ds:schemaRef ds:uri="http://purl.org/dc/dcmitype/"/>
  </ds:schemaRefs>
</ds:datastoreItem>
</file>

<file path=customXml/itemProps2.xml><?xml version="1.0" encoding="utf-8"?>
<ds:datastoreItem xmlns:ds="http://schemas.openxmlformats.org/officeDocument/2006/customXml" ds:itemID="{6EA75A90-E200-4978-A342-78F26B636AD4}">
  <ds:schemaRefs>
    <ds:schemaRef ds:uri="http://schemas.microsoft.com/sharepoint/v3/contenttype/forms"/>
  </ds:schemaRefs>
</ds:datastoreItem>
</file>

<file path=customXml/itemProps3.xml><?xml version="1.0" encoding="utf-8"?>
<ds:datastoreItem xmlns:ds="http://schemas.openxmlformats.org/officeDocument/2006/customXml" ds:itemID="{C28FFFC6-755B-46C1-A091-D501E8DC6BA9}">
  <ds:schemaRefs>
    <ds:schemaRef ds:uri="http://schemas.microsoft.com/sharepoint/events"/>
  </ds:schemaRefs>
</ds:datastoreItem>
</file>

<file path=customXml/itemProps4.xml><?xml version="1.0" encoding="utf-8"?>
<ds:datastoreItem xmlns:ds="http://schemas.openxmlformats.org/officeDocument/2006/customXml" ds:itemID="{9630AA34-7525-43CC-9748-5289FD3A72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5528a6-32f5-452f-8308-80ce7c30b3ce"/>
    <ds:schemaRef ds:uri="380969fb-86ba-427f-8d63-edb9920bc4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Slides for members session December 2018</Template>
  <TotalTime>43005</TotalTime>
  <Words>10747</Words>
  <Application>Microsoft Office PowerPoint</Application>
  <PresentationFormat>Widescreen</PresentationFormat>
  <Paragraphs>790</Paragraphs>
  <Slides>46</Slides>
  <Notes>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1" baseType="lpstr">
      <vt:lpstr>Arial</vt:lpstr>
      <vt:lpstr>Calibri</vt:lpstr>
      <vt:lpstr>Times New Roman</vt:lpstr>
      <vt:lpstr>Office Theme</vt:lpstr>
      <vt:lpstr>Worksheet</vt:lpstr>
      <vt:lpstr>Herefordshire Economic Summary   September 2021 update  Herefordshire Council Intelligence Unit</vt:lpstr>
      <vt:lpstr>About this briefing</vt:lpstr>
      <vt:lpstr>Key messages: what’s new in Herefordshire this month? </vt:lpstr>
      <vt:lpstr>The wider picture (1)</vt:lpstr>
      <vt:lpstr>The wider picture (2)</vt:lpstr>
      <vt:lpstr>The wider picture (3)</vt:lpstr>
      <vt:lpstr>Herefordshire’s economy: key facts</vt:lpstr>
      <vt:lpstr>Section 1. Economic indicators</vt:lpstr>
      <vt:lpstr>Productivity and economic growth</vt:lpstr>
      <vt:lpstr>Industry sectors by contribution to Herefordshire GVA in 2019  - chained volume measures in 2018 money value (£ millions) </vt:lpstr>
      <vt:lpstr>Productivity and economic growth – analysis by industry sector</vt:lpstr>
      <vt:lpstr>Demographics (2020)</vt:lpstr>
      <vt:lpstr>Workforce educational attainment (2020)</vt:lpstr>
      <vt:lpstr>Herefordshire industries and employment by sector</vt:lpstr>
      <vt:lpstr>Job postings in Herefordshire</vt:lpstr>
      <vt:lpstr>Context:  Job adverts nationally</vt:lpstr>
      <vt:lpstr>Top 10 in-demand skills in Herefordshire</vt:lpstr>
      <vt:lpstr>Change in workforce jobs* in the West Midlands region from March 2020 to June 2021</vt:lpstr>
      <vt:lpstr>Effects of lockdown on population movement</vt:lpstr>
      <vt:lpstr>Vehicle and cycle flows</vt:lpstr>
      <vt:lpstr>Mortgage and landlord possessions in Herefordshire</vt:lpstr>
      <vt:lpstr>Council Tax reductions</vt:lpstr>
      <vt:lpstr>Impact of ending the Universal Credit uplift</vt:lpstr>
      <vt:lpstr>Children in receipt of Free School Meals</vt:lpstr>
      <vt:lpstr>Section 2: Unemployment and support for jobs</vt:lpstr>
      <vt:lpstr>Claimant count: all ages</vt:lpstr>
      <vt:lpstr>Claimant count as a proportion of all residents aged 16 to 64</vt:lpstr>
      <vt:lpstr>Claimant count by age</vt:lpstr>
      <vt:lpstr>Claimant count: 18-24s</vt:lpstr>
      <vt:lpstr>Claimant count rate by ward (proportion of residents aged 16-64)</vt:lpstr>
      <vt:lpstr>Analysis of national claimant count trends</vt:lpstr>
      <vt:lpstr>Model-based unemployment rate: trend</vt:lpstr>
      <vt:lpstr>Furloughed employees: trend </vt:lpstr>
      <vt:lpstr>Number of Herefordshire employments furloughed by industrial sector</vt:lpstr>
      <vt:lpstr>Variation in furlough take-up rates (employments) across UK industrial sectors</vt:lpstr>
      <vt:lpstr>National variation in UK furlough rates by employer size</vt:lpstr>
      <vt:lpstr>Research:  Furlough and Household Financial Distress during the COVID-19 Pandemic</vt:lpstr>
      <vt:lpstr>Claims made under the Self-employment Income Support Scheme (SEISS) – fifth grant</vt:lpstr>
      <vt:lpstr>SEISS fifth grant take-up rate by industrial sector (UK)</vt:lpstr>
      <vt:lpstr>Section 3:  Support for Herefordshire businesses</vt:lpstr>
      <vt:lpstr>Local authority administered grants paid to Herefordshire businesses</vt:lpstr>
      <vt:lpstr>Eat Out To Help Out scheme</vt:lpstr>
      <vt:lpstr>Government loans to Herefordshire businesses</vt:lpstr>
      <vt:lpstr>Section 4. Intelligence roundup</vt:lpstr>
      <vt:lpstr>Section 5. Useful resources</vt:lpstr>
      <vt:lpstr>Section 5. Useful resources (continued)</vt:lpstr>
    </vt:vector>
  </TitlesOfParts>
  <Company>Herefordshire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impact summary</dc:title>
  <dc:creator>Helm, Dave</dc:creator>
  <cp:lastModifiedBy>Helm, Dave</cp:lastModifiedBy>
  <cp:revision>2039</cp:revision>
  <dcterms:created xsi:type="dcterms:W3CDTF">2018-11-26T07:57:21Z</dcterms:created>
  <dcterms:modified xsi:type="dcterms:W3CDTF">2021-09-14T14:30:54Z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8b5416b7-4d83-4895-b0f9-a191a5587b74</vt:lpwstr>
  </property>
  <property fmtid="{D5CDD505-2E9C-101B-9397-08002B2CF9AE}" pid="3" name="ContentTypeId">
    <vt:lpwstr>0x0101008CA920995D693E41ABB64C713481F65E</vt:lpwstr>
  </property>
  <property fmtid="{D5CDD505-2E9C-101B-9397-08002B2CF9AE}" pid="4" name="Year">
    <vt:lpwstr/>
  </property>
  <property fmtid="{D5CDD505-2E9C-101B-9397-08002B2CF9AE}" pid="5" name="Publication_x003a_">
    <vt:lpwstr/>
  </property>
  <property fmtid="{D5CDD505-2E9C-101B-9397-08002B2CF9AE}" pid="6" name="Document_x0020_type">
    <vt:lpwstr>300;#Template|77cdb05f-c51e-4611-914f-31c3a09203db</vt:lpwstr>
  </property>
  <property fmtid="{D5CDD505-2E9C-101B-9397-08002B2CF9AE}" pid="7" name="Division">
    <vt:lpwstr>299;#Design|c65c5619-539f-4304-904b-2cbcb750c49f</vt:lpwstr>
  </property>
  <property fmtid="{D5CDD505-2E9C-101B-9397-08002B2CF9AE}" pid="8" name="Document type">
    <vt:lpwstr>300</vt:lpwstr>
  </property>
  <property fmtid="{D5CDD505-2E9C-101B-9397-08002B2CF9AE}" pid="9" name="Publication:">
    <vt:lpwstr/>
  </property>
</Properties>
</file>